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7" r:id="rId3"/>
    <p:sldId id="286" r:id="rId4"/>
    <p:sldId id="274" r:id="rId5"/>
    <p:sldId id="293" r:id="rId6"/>
    <p:sldId id="294" r:id="rId7"/>
    <p:sldId id="419" r:id="rId8"/>
    <p:sldId id="299" r:id="rId9"/>
    <p:sldId id="396" r:id="rId10"/>
    <p:sldId id="313" r:id="rId11"/>
    <p:sldId id="317" r:id="rId12"/>
    <p:sldId id="329" r:id="rId13"/>
    <p:sldId id="331" r:id="rId14"/>
    <p:sldId id="411" r:id="rId15"/>
    <p:sldId id="407" r:id="rId16"/>
    <p:sldId id="304" r:id="rId17"/>
    <p:sldId id="333" r:id="rId18"/>
    <p:sldId id="362" r:id="rId19"/>
    <p:sldId id="369" r:id="rId20"/>
    <p:sldId id="375" r:id="rId21"/>
    <p:sldId id="379" r:id="rId22"/>
    <p:sldId id="380" r:id="rId23"/>
    <p:sldId id="381" r:id="rId24"/>
    <p:sldId id="382" r:id="rId25"/>
    <p:sldId id="262" r:id="rId2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2C00"/>
    <a:srgbClr val="B6D5A0"/>
    <a:srgbClr val="B9D79F"/>
    <a:srgbClr val="CFE3B5"/>
    <a:srgbClr val="4C216D"/>
    <a:srgbClr val="E6F1CC"/>
    <a:srgbClr val="F0F6C1"/>
    <a:srgbClr val="FFEDA4"/>
    <a:srgbClr val="DAC2EC"/>
    <a:srgbClr val="FFF4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p:scale>
          <a:sx n="75" d="100"/>
          <a:sy n="75" d="100"/>
        </p:scale>
        <p:origin x="54" y="3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B6C0BC-0A4D-46CE-DB99-A3C067978F96}"/>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EACEEF2C-2BA4-DD4A-BF7F-0313D16FD4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6489968-64EB-8129-A57D-041D7B45D11E}"/>
              </a:ext>
            </a:extLst>
          </p:cNvPr>
          <p:cNvSpPr>
            <a:spLocks noGrp="1"/>
          </p:cNvSpPr>
          <p:nvPr>
            <p:ph type="dt" sz="half" idx="10"/>
          </p:nvPr>
        </p:nvSpPr>
        <p:spPr/>
        <p:txBody>
          <a:bodyPr/>
          <a:lstStyle/>
          <a:p>
            <a:fld id="{E782D361-A627-4E15-881D-2FFC8BC38F30}" type="datetimeFigureOut">
              <a:rPr lang="ru-RU" smtClean="0"/>
              <a:t>22.09.2022</a:t>
            </a:fld>
            <a:endParaRPr lang="ru-RU"/>
          </a:p>
        </p:txBody>
      </p:sp>
      <p:sp>
        <p:nvSpPr>
          <p:cNvPr id="5" name="Нижний колонтитул 4">
            <a:extLst>
              <a:ext uri="{FF2B5EF4-FFF2-40B4-BE49-F238E27FC236}">
                <a16:creationId xmlns:a16="http://schemas.microsoft.com/office/drawing/2014/main" id="{55870182-68AE-E79C-E096-598905ED0FC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1788A09-F51D-E371-EE27-41ED940778C3}"/>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2547589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271165-2759-72C9-3BC5-1E110937479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6828096-6608-555D-F1BA-FC28627DE86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493218A-CCE5-C6AD-11A2-B93070DDF177}"/>
              </a:ext>
            </a:extLst>
          </p:cNvPr>
          <p:cNvSpPr>
            <a:spLocks noGrp="1"/>
          </p:cNvSpPr>
          <p:nvPr>
            <p:ph type="dt" sz="half" idx="10"/>
          </p:nvPr>
        </p:nvSpPr>
        <p:spPr/>
        <p:txBody>
          <a:bodyPr/>
          <a:lstStyle/>
          <a:p>
            <a:fld id="{E782D361-A627-4E15-881D-2FFC8BC38F30}" type="datetimeFigureOut">
              <a:rPr lang="ru-RU" smtClean="0"/>
              <a:t>22.09.2022</a:t>
            </a:fld>
            <a:endParaRPr lang="ru-RU"/>
          </a:p>
        </p:txBody>
      </p:sp>
      <p:sp>
        <p:nvSpPr>
          <p:cNvPr id="5" name="Нижний колонтитул 4">
            <a:extLst>
              <a:ext uri="{FF2B5EF4-FFF2-40B4-BE49-F238E27FC236}">
                <a16:creationId xmlns:a16="http://schemas.microsoft.com/office/drawing/2014/main" id="{C3D6CB6A-C907-A3B6-4E27-93E925A819F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E744FE0-F483-7BFF-A80B-1E09DF1D0CF5}"/>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1030253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A9F1F2-CBA8-BEDA-F088-2159D82B8C9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AD52104D-99B7-F702-2674-A0C47E36B2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7B75275-9A9F-B417-A046-6B5BF4501200}"/>
              </a:ext>
            </a:extLst>
          </p:cNvPr>
          <p:cNvSpPr>
            <a:spLocks noGrp="1"/>
          </p:cNvSpPr>
          <p:nvPr>
            <p:ph type="dt" sz="half" idx="10"/>
          </p:nvPr>
        </p:nvSpPr>
        <p:spPr/>
        <p:txBody>
          <a:bodyPr/>
          <a:lstStyle/>
          <a:p>
            <a:fld id="{E782D361-A627-4E15-881D-2FFC8BC38F30}" type="datetimeFigureOut">
              <a:rPr lang="ru-RU" smtClean="0"/>
              <a:t>22.09.2022</a:t>
            </a:fld>
            <a:endParaRPr lang="ru-RU"/>
          </a:p>
        </p:txBody>
      </p:sp>
      <p:sp>
        <p:nvSpPr>
          <p:cNvPr id="5" name="Нижний колонтитул 4">
            <a:extLst>
              <a:ext uri="{FF2B5EF4-FFF2-40B4-BE49-F238E27FC236}">
                <a16:creationId xmlns:a16="http://schemas.microsoft.com/office/drawing/2014/main" id="{76F9828C-A10D-A047-C2DC-3C2B4D2793A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3CA0E68-04E7-BBC9-2319-C5DAE239489D}"/>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166743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5CEBC0A-434D-EC88-B4F0-0AE6C158FA8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74744FF-EB4D-198A-8CAB-5B290F10D8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14325164-1619-7C19-52A9-AD133C9A02A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3754EE9-91C7-F591-598B-F91A64FAA8B0}"/>
              </a:ext>
            </a:extLst>
          </p:cNvPr>
          <p:cNvSpPr>
            <a:spLocks noGrp="1"/>
          </p:cNvSpPr>
          <p:nvPr>
            <p:ph type="dt" sz="half" idx="10"/>
          </p:nvPr>
        </p:nvSpPr>
        <p:spPr/>
        <p:txBody>
          <a:bodyPr/>
          <a:lstStyle/>
          <a:p>
            <a:fld id="{E782D361-A627-4E15-881D-2FFC8BC38F30}" type="datetimeFigureOut">
              <a:rPr lang="ru-RU" smtClean="0"/>
              <a:t>22.09.2022</a:t>
            </a:fld>
            <a:endParaRPr lang="ru-RU"/>
          </a:p>
        </p:txBody>
      </p:sp>
      <p:sp>
        <p:nvSpPr>
          <p:cNvPr id="6" name="Нижний колонтитул 5">
            <a:extLst>
              <a:ext uri="{FF2B5EF4-FFF2-40B4-BE49-F238E27FC236}">
                <a16:creationId xmlns:a16="http://schemas.microsoft.com/office/drawing/2014/main" id="{24553DB2-2C2B-4055-D59A-B6FB4E698EE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3F91D29-65ED-647A-7D3E-8DD8D7224EE6}"/>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1846373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5AAA0D-25C5-7E08-AC30-8B67A6F07C3B}"/>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1E5E14EA-56C7-D6E5-A237-6FA54BC014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C3D49BF6-E5A6-90CE-1AA4-F42D60EE55E9}"/>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D7512DCC-2D46-B73D-F785-649C25F48E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80FC493-25F3-2F73-68C3-E032ADF157C6}"/>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0FA1FD50-63EB-1FED-2FCA-B1335442F915}"/>
              </a:ext>
            </a:extLst>
          </p:cNvPr>
          <p:cNvSpPr>
            <a:spLocks noGrp="1"/>
          </p:cNvSpPr>
          <p:nvPr>
            <p:ph type="dt" sz="half" idx="10"/>
          </p:nvPr>
        </p:nvSpPr>
        <p:spPr/>
        <p:txBody>
          <a:bodyPr/>
          <a:lstStyle/>
          <a:p>
            <a:fld id="{E782D361-A627-4E15-881D-2FFC8BC38F30}" type="datetimeFigureOut">
              <a:rPr lang="ru-RU" smtClean="0"/>
              <a:t>22.09.2022</a:t>
            </a:fld>
            <a:endParaRPr lang="ru-RU"/>
          </a:p>
        </p:txBody>
      </p:sp>
      <p:sp>
        <p:nvSpPr>
          <p:cNvPr id="8" name="Нижний колонтитул 7">
            <a:extLst>
              <a:ext uri="{FF2B5EF4-FFF2-40B4-BE49-F238E27FC236}">
                <a16:creationId xmlns:a16="http://schemas.microsoft.com/office/drawing/2014/main" id="{B657B752-CFCB-479E-33AE-81CEE3D6453E}"/>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8502D43-B97E-AFD0-479C-45626D31DC2E}"/>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324348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9F5D8D-9F7A-A2E1-0F1D-9E3E67DB437D}"/>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712CFB0F-58B8-1D67-C14A-F8B26F908BE6}"/>
              </a:ext>
            </a:extLst>
          </p:cNvPr>
          <p:cNvSpPr>
            <a:spLocks noGrp="1"/>
          </p:cNvSpPr>
          <p:nvPr>
            <p:ph type="dt" sz="half" idx="10"/>
          </p:nvPr>
        </p:nvSpPr>
        <p:spPr/>
        <p:txBody>
          <a:bodyPr/>
          <a:lstStyle/>
          <a:p>
            <a:fld id="{E782D361-A627-4E15-881D-2FFC8BC38F30}" type="datetimeFigureOut">
              <a:rPr lang="ru-RU" smtClean="0"/>
              <a:t>22.09.2022</a:t>
            </a:fld>
            <a:endParaRPr lang="ru-RU"/>
          </a:p>
        </p:txBody>
      </p:sp>
      <p:sp>
        <p:nvSpPr>
          <p:cNvPr id="4" name="Нижний колонтитул 3">
            <a:extLst>
              <a:ext uri="{FF2B5EF4-FFF2-40B4-BE49-F238E27FC236}">
                <a16:creationId xmlns:a16="http://schemas.microsoft.com/office/drawing/2014/main" id="{423B9D4A-142F-1A20-A154-EFCCB4E53E79}"/>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13C0A483-9CFA-600F-0326-7B83C089D695}"/>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2725850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14149D6-5241-F0BF-5AB1-D912C1427B3F}"/>
              </a:ext>
            </a:extLst>
          </p:cNvPr>
          <p:cNvSpPr>
            <a:spLocks noGrp="1"/>
          </p:cNvSpPr>
          <p:nvPr>
            <p:ph type="dt" sz="half" idx="10"/>
          </p:nvPr>
        </p:nvSpPr>
        <p:spPr/>
        <p:txBody>
          <a:bodyPr/>
          <a:lstStyle/>
          <a:p>
            <a:fld id="{E782D361-A627-4E15-881D-2FFC8BC38F30}" type="datetimeFigureOut">
              <a:rPr lang="ru-RU" smtClean="0"/>
              <a:t>22.09.2022</a:t>
            </a:fld>
            <a:endParaRPr lang="ru-RU"/>
          </a:p>
        </p:txBody>
      </p:sp>
      <p:sp>
        <p:nvSpPr>
          <p:cNvPr id="3" name="Нижний колонтитул 2">
            <a:extLst>
              <a:ext uri="{FF2B5EF4-FFF2-40B4-BE49-F238E27FC236}">
                <a16:creationId xmlns:a16="http://schemas.microsoft.com/office/drawing/2014/main" id="{981B10B2-C933-D141-8853-512D3DA3C908}"/>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C37CF3AD-E422-5296-20F2-8F905FE6726C}"/>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304981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69684ED-A6C3-8A4F-0C2D-8A3EE885810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373D9283-AEA1-096A-3EBA-F8D4AC2ACE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D83F1DA8-AE7A-34AD-B55A-7ADEAA533C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FC97A91D-3945-8E62-8C8B-419B97288FDE}"/>
              </a:ext>
            </a:extLst>
          </p:cNvPr>
          <p:cNvSpPr>
            <a:spLocks noGrp="1"/>
          </p:cNvSpPr>
          <p:nvPr>
            <p:ph type="dt" sz="half" idx="10"/>
          </p:nvPr>
        </p:nvSpPr>
        <p:spPr/>
        <p:txBody>
          <a:bodyPr/>
          <a:lstStyle/>
          <a:p>
            <a:fld id="{E782D361-A627-4E15-881D-2FFC8BC38F30}" type="datetimeFigureOut">
              <a:rPr lang="ru-RU" smtClean="0"/>
              <a:t>22.09.2022</a:t>
            </a:fld>
            <a:endParaRPr lang="ru-RU"/>
          </a:p>
        </p:txBody>
      </p:sp>
      <p:sp>
        <p:nvSpPr>
          <p:cNvPr id="6" name="Нижний колонтитул 5">
            <a:extLst>
              <a:ext uri="{FF2B5EF4-FFF2-40B4-BE49-F238E27FC236}">
                <a16:creationId xmlns:a16="http://schemas.microsoft.com/office/drawing/2014/main" id="{218FF6A8-B037-3CA5-9B35-7B784C87B3A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1DE5A2B-D8E7-32CA-19F7-581793979E0F}"/>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1130014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B8AE7C-78B7-A487-0232-95EB3A61AF3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C3AD5E7-0DFA-9698-EA8A-7A65BC7831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3625A380-ADC4-1FFF-EE4F-B3CA7D7E13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7076238-60BC-F22B-F449-910E33AFEC2B}"/>
              </a:ext>
            </a:extLst>
          </p:cNvPr>
          <p:cNvSpPr>
            <a:spLocks noGrp="1"/>
          </p:cNvSpPr>
          <p:nvPr>
            <p:ph type="dt" sz="half" idx="10"/>
          </p:nvPr>
        </p:nvSpPr>
        <p:spPr/>
        <p:txBody>
          <a:bodyPr/>
          <a:lstStyle/>
          <a:p>
            <a:fld id="{E782D361-A627-4E15-881D-2FFC8BC38F30}" type="datetimeFigureOut">
              <a:rPr lang="ru-RU" smtClean="0"/>
              <a:t>22.09.2022</a:t>
            </a:fld>
            <a:endParaRPr lang="ru-RU"/>
          </a:p>
        </p:txBody>
      </p:sp>
      <p:sp>
        <p:nvSpPr>
          <p:cNvPr id="6" name="Нижний колонтитул 5">
            <a:extLst>
              <a:ext uri="{FF2B5EF4-FFF2-40B4-BE49-F238E27FC236}">
                <a16:creationId xmlns:a16="http://schemas.microsoft.com/office/drawing/2014/main" id="{FBD8E7D8-CADB-ED20-C798-A100C8F6BAC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2CDD331-0FD1-6496-FF41-882D57240AFC}"/>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1980126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A69E0B-5EC8-E64E-9BDA-BDAC7CC4E5E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3BEF2D13-5FED-41EE-5969-6F18AC2BB00B}"/>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D15CE8E-8C52-EB41-9032-B63605CE7E28}"/>
              </a:ext>
            </a:extLst>
          </p:cNvPr>
          <p:cNvSpPr>
            <a:spLocks noGrp="1"/>
          </p:cNvSpPr>
          <p:nvPr>
            <p:ph type="dt" sz="half" idx="10"/>
          </p:nvPr>
        </p:nvSpPr>
        <p:spPr/>
        <p:txBody>
          <a:bodyPr/>
          <a:lstStyle/>
          <a:p>
            <a:fld id="{E782D361-A627-4E15-881D-2FFC8BC38F30}" type="datetimeFigureOut">
              <a:rPr lang="ru-RU" smtClean="0"/>
              <a:t>22.09.2022</a:t>
            </a:fld>
            <a:endParaRPr lang="ru-RU"/>
          </a:p>
        </p:txBody>
      </p:sp>
      <p:sp>
        <p:nvSpPr>
          <p:cNvPr id="5" name="Нижний колонтитул 4">
            <a:extLst>
              <a:ext uri="{FF2B5EF4-FFF2-40B4-BE49-F238E27FC236}">
                <a16:creationId xmlns:a16="http://schemas.microsoft.com/office/drawing/2014/main" id="{A5E0F2DB-5AF4-8E35-AC50-C511B6CBBE1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C95F63D-757A-5E98-6B25-BBF8D370EEAD}"/>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2943108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1DACD64C-E110-F45F-5ADD-0D61772630D5}"/>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9F17967-FAA3-275F-F6B2-9BFFD5AE0D1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E8ADF1F-3FD7-B81D-C2C6-6614F3343676}"/>
              </a:ext>
            </a:extLst>
          </p:cNvPr>
          <p:cNvSpPr>
            <a:spLocks noGrp="1"/>
          </p:cNvSpPr>
          <p:nvPr>
            <p:ph type="dt" sz="half" idx="10"/>
          </p:nvPr>
        </p:nvSpPr>
        <p:spPr/>
        <p:txBody>
          <a:bodyPr/>
          <a:lstStyle/>
          <a:p>
            <a:fld id="{E782D361-A627-4E15-881D-2FFC8BC38F30}" type="datetimeFigureOut">
              <a:rPr lang="ru-RU" smtClean="0"/>
              <a:t>22.09.2022</a:t>
            </a:fld>
            <a:endParaRPr lang="ru-RU"/>
          </a:p>
        </p:txBody>
      </p:sp>
      <p:sp>
        <p:nvSpPr>
          <p:cNvPr id="5" name="Нижний колонтитул 4">
            <a:extLst>
              <a:ext uri="{FF2B5EF4-FFF2-40B4-BE49-F238E27FC236}">
                <a16:creationId xmlns:a16="http://schemas.microsoft.com/office/drawing/2014/main" id="{AED3E379-A520-0AFB-66C2-50459A2898D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AC29FA9-346B-3868-1068-C08390F5AE9E}"/>
              </a:ext>
            </a:extLst>
          </p:cNvPr>
          <p:cNvSpPr>
            <a:spLocks noGrp="1"/>
          </p:cNvSpPr>
          <p:nvPr>
            <p:ph type="sldNum" sz="quarter" idx="12"/>
          </p:nvPr>
        </p:nvSpPr>
        <p:spPr/>
        <p:txBody>
          <a:bodyPr/>
          <a:lstStyle/>
          <a:p>
            <a:fld id="{502C8232-40EF-4328-86E4-A5D237598A00}" type="slidenum">
              <a:rPr lang="ru-RU" smtClean="0"/>
              <a:t>‹#›</a:t>
            </a:fld>
            <a:endParaRPr lang="ru-RU"/>
          </a:p>
        </p:txBody>
      </p:sp>
    </p:spTree>
    <p:extLst>
      <p:ext uri="{BB962C8B-B14F-4D97-AF65-F5344CB8AC3E}">
        <p14:creationId xmlns:p14="http://schemas.microsoft.com/office/powerpoint/2010/main" val="3650227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1FCFC6-BCBE-D179-98A3-1B6BD59789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508B44D6-6220-0D28-0314-938C837203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8652E6A-CC40-361D-3E85-DFC0123311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82D361-A627-4E15-881D-2FFC8BC38F30}" type="datetimeFigureOut">
              <a:rPr lang="ru-RU" smtClean="0"/>
              <a:t>22.09.2022</a:t>
            </a:fld>
            <a:endParaRPr lang="ru-RU"/>
          </a:p>
        </p:txBody>
      </p:sp>
      <p:sp>
        <p:nvSpPr>
          <p:cNvPr id="5" name="Нижний колонтитул 4">
            <a:extLst>
              <a:ext uri="{FF2B5EF4-FFF2-40B4-BE49-F238E27FC236}">
                <a16:creationId xmlns:a16="http://schemas.microsoft.com/office/drawing/2014/main" id="{31E838C9-B186-36C9-E68A-4C51898824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7675FA44-51B6-567A-2EEF-690622F8A0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2C8232-40EF-4328-86E4-A5D237598A00}" type="slidenum">
              <a:rPr lang="ru-RU" smtClean="0"/>
              <a:t>‹#›</a:t>
            </a:fld>
            <a:endParaRPr lang="ru-RU"/>
          </a:p>
        </p:txBody>
      </p:sp>
    </p:spTree>
    <p:extLst>
      <p:ext uri="{BB962C8B-B14F-4D97-AF65-F5344CB8AC3E}">
        <p14:creationId xmlns:p14="http://schemas.microsoft.com/office/powerpoint/2010/main" val="336626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C1ECB4-FB36-C886-B43E-69905F61F9DB}"/>
              </a:ext>
            </a:extLst>
          </p:cNvPr>
          <p:cNvSpPr>
            <a:spLocks noGrp="1"/>
          </p:cNvSpPr>
          <p:nvPr>
            <p:ph type="ctrTitle"/>
          </p:nvPr>
        </p:nvSpPr>
        <p:spPr>
          <a:xfrm>
            <a:off x="1524000" y="2438400"/>
            <a:ext cx="9144000" cy="704561"/>
          </a:xfrm>
        </p:spPr>
        <p:txBody>
          <a:bodyPr>
            <a:normAutofit fontScale="90000"/>
          </a:bodyPr>
          <a:lstStyle/>
          <a:p>
            <a:r>
              <a:rPr lang="ru-RU" sz="5400" b="1" dirty="0"/>
              <a:t>Материалы для самостоятельного изучения в случае невозможности проведения урока</a:t>
            </a:r>
          </a:p>
        </p:txBody>
      </p:sp>
      <p:sp>
        <p:nvSpPr>
          <p:cNvPr id="3" name="Подзаголовок 2">
            <a:extLst>
              <a:ext uri="{FF2B5EF4-FFF2-40B4-BE49-F238E27FC236}">
                <a16:creationId xmlns:a16="http://schemas.microsoft.com/office/drawing/2014/main" id="{B525C090-3E7E-9B7B-AEDF-D06A14A22065}"/>
              </a:ext>
            </a:extLst>
          </p:cNvPr>
          <p:cNvSpPr>
            <a:spLocks noGrp="1"/>
          </p:cNvSpPr>
          <p:nvPr>
            <p:ph type="subTitle" idx="1"/>
          </p:nvPr>
        </p:nvSpPr>
        <p:spPr>
          <a:xfrm>
            <a:off x="1524000" y="4419600"/>
            <a:ext cx="9144000" cy="2155704"/>
          </a:xfrm>
          <a:gradFill flip="none" rotWithShape="1">
            <a:gsLst>
              <a:gs pos="0">
                <a:schemeClr val="accent6">
                  <a:alpha val="24000"/>
                </a:schemeClr>
              </a:gs>
              <a:gs pos="90000">
                <a:srgbClr val="FFFFCC"/>
              </a:gs>
              <a:gs pos="96000">
                <a:srgbClr val="FFFFBD"/>
              </a:gs>
              <a:gs pos="100000">
                <a:srgbClr val="FFE79B"/>
              </a:gs>
            </a:gsLst>
            <a:lin ang="16200000" scaled="1"/>
            <a:tileRect/>
          </a:gradFill>
        </p:spPr>
        <p:txBody>
          <a:bodyPr>
            <a:normAutofit/>
          </a:bodyPr>
          <a:lstStyle/>
          <a:p>
            <a:pPr>
              <a:spcBef>
                <a:spcPts val="0"/>
              </a:spcBef>
            </a:pPr>
            <a:r>
              <a:rPr lang="ru-RU" sz="4400" b="1" dirty="0">
                <a:solidFill>
                  <a:srgbClr val="0070C0"/>
                </a:solidFill>
              </a:rPr>
              <a:t>22 сентября 2022 года</a:t>
            </a:r>
          </a:p>
        </p:txBody>
      </p:sp>
    </p:spTree>
    <p:extLst>
      <p:ext uri="{BB962C8B-B14F-4D97-AF65-F5344CB8AC3E}">
        <p14:creationId xmlns:p14="http://schemas.microsoft.com/office/powerpoint/2010/main" val="4268050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rgbClr val="FED6E3"/>
            </a:gs>
            <a:gs pos="84000">
              <a:srgbClr val="E5CBB1"/>
            </a:gs>
            <a:gs pos="97000">
              <a:srgbClr val="FED6E3"/>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440233"/>
            <a:ext cx="10515600" cy="1042340"/>
          </a:xfrm>
        </p:spPr>
        <p:txBody>
          <a:bodyPr>
            <a:normAutofit fontScale="90000"/>
          </a:bodyPr>
          <a:lstStyle/>
          <a:p>
            <a:pPr algn="ctr"/>
            <a:r>
              <a:rPr lang="ru-RU" dirty="0"/>
              <a:t>Домашнее задание на 22 сентября</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946298" y="1574328"/>
            <a:ext cx="10100930" cy="1945049"/>
          </a:xfrm>
          <a:gradFill flip="none" rotWithShape="1">
            <a:gsLst>
              <a:gs pos="12000">
                <a:srgbClr val="B9D79F"/>
              </a:gs>
              <a:gs pos="30000">
                <a:srgbClr val="FFFFF7"/>
              </a:gs>
              <a:gs pos="60000">
                <a:srgbClr val="FEE0E7"/>
              </a:gs>
              <a:gs pos="96000">
                <a:srgbClr val="E5CBB1"/>
              </a:gs>
            </a:gsLst>
            <a:lin ang="16200000" scaled="1"/>
            <a:tileRect/>
          </a:gradFill>
        </p:spPr>
        <p:txBody>
          <a:bodyPr>
            <a:normAutofit/>
          </a:bodyPr>
          <a:lstStyle/>
          <a:p>
            <a:r>
              <a:rPr lang="ru-RU" sz="3600" dirty="0">
                <a:solidFill>
                  <a:schemeClr val="tx1"/>
                </a:solidFill>
              </a:rPr>
              <a:t>Изучить материалы по теме "Знакомство", выполнить задания на третьей странице. </a:t>
            </a:r>
            <a:r>
              <a:rPr lang="ru-RU" dirty="0">
                <a:solidFill>
                  <a:schemeClr val="tx1"/>
                </a:solidFill>
              </a:rPr>
              <a:t>Ответы можно вписывать в печатный текст, но они должны быть выделены! Если переписываете, то обязательно должны быть выписаны и вопросы.</a:t>
            </a:r>
          </a:p>
        </p:txBody>
      </p:sp>
      <p:sp>
        <p:nvSpPr>
          <p:cNvPr id="5" name="TextBox 4">
            <a:extLst>
              <a:ext uri="{FF2B5EF4-FFF2-40B4-BE49-F238E27FC236}">
                <a16:creationId xmlns:a16="http://schemas.microsoft.com/office/drawing/2014/main" id="{A5B9D35F-B129-8542-9B1C-12E3B928DEAF}"/>
              </a:ext>
            </a:extLst>
          </p:cNvPr>
          <p:cNvSpPr txBox="1"/>
          <p:nvPr/>
        </p:nvSpPr>
        <p:spPr>
          <a:xfrm>
            <a:off x="946298" y="3593805"/>
            <a:ext cx="10100930" cy="1717393"/>
          </a:xfrm>
          <a:prstGeom prst="rect">
            <a:avLst/>
          </a:prstGeom>
          <a:noFill/>
        </p:spPr>
        <p:txBody>
          <a:bodyPr wrap="square" rtlCol="0">
            <a:spAutoFit/>
          </a:bodyPr>
          <a:lstStyle/>
          <a:p>
            <a:pPr marL="0" algn="l" rtl="0" eaLnBrk="1" fontAlgn="ctr" latinLnBrk="0" hangingPunct="1">
              <a:lnSpc>
                <a:spcPct val="107000"/>
              </a:lnSpc>
              <a:spcBef>
                <a:spcPts val="0"/>
              </a:spcBef>
              <a:spcAft>
                <a:spcPts val="800"/>
              </a:spcAft>
            </a:pPr>
            <a:r>
              <a:rPr lang="ru-RU" sz="2000" i="0" u="none" strike="noStrike" kern="1200" dirty="0">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В списке зеленым выделены студенты, которые прислали свои ДЗ до ночи 23 сентября:</a:t>
            </a:r>
          </a:p>
          <a:p>
            <a:pPr marL="0" algn="l" rtl="0" eaLnBrk="1" fontAlgn="ctr" latinLnBrk="0" hangingPunct="1">
              <a:lnSpc>
                <a:spcPct val="107000"/>
              </a:lnSpc>
              <a:spcBef>
                <a:spcPts val="0"/>
              </a:spcBef>
              <a:spcAft>
                <a:spcPts val="800"/>
              </a:spcAft>
            </a:pPr>
            <a:endParaRPr lang="ru-RU" sz="2000" i="0" u="none" strike="noStrike" kern="1200" dirty="0">
              <a:solidFill>
                <a:srgbClr val="2C2D2E"/>
              </a:solidFill>
              <a:effectLst/>
              <a:latin typeface="Calibri" panose="020F0502020204030204" pitchFamily="34" charset="0"/>
              <a:ea typeface="Calibri" panose="020F0502020204030204" pitchFamily="34" charset="0"/>
              <a:cs typeface="Times New Roman" panose="02020603050405020304" pitchFamily="18" charset="0"/>
            </a:endParaRPr>
          </a:p>
          <a:p>
            <a:pPr marL="0" algn="l" rtl="0" eaLnBrk="1" fontAlgn="ctr" latinLnBrk="0" hangingPunct="1">
              <a:lnSpc>
                <a:spcPct val="107000"/>
              </a:lnSpc>
              <a:spcBef>
                <a:spcPts val="0"/>
              </a:spcBef>
              <a:spcAft>
                <a:spcPts val="800"/>
              </a:spcAft>
            </a:pPr>
            <a:r>
              <a:rPr lang="ru-RU" sz="2000" i="0" u="none" strike="noStrike" kern="1200" dirty="0">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Бу </a:t>
            </a:r>
            <a:r>
              <a:rPr lang="ru-RU" sz="2000" i="0" u="none" strike="noStrike" kern="1200" dirty="0" err="1">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Фаньюе</a:t>
            </a:r>
            <a:r>
              <a:rPr lang="ru-RU" sz="2000" i="0" u="none" strike="noStrike" kern="1200" dirty="0">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 Ван </a:t>
            </a:r>
            <a:r>
              <a:rPr lang="ru-RU" sz="2000" i="0" u="none" strike="noStrike" kern="1200" dirty="0" err="1">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Синьно</a:t>
            </a:r>
            <a:r>
              <a:rPr lang="ru-RU" sz="2000" i="0" u="none" strike="noStrike" kern="1200" dirty="0">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 </a:t>
            </a:r>
            <a:r>
              <a:rPr lang="ru-RU" sz="2000" i="0" u="none" strike="noStrike" kern="1200" dirty="0" err="1">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Ляо</a:t>
            </a:r>
            <a:r>
              <a:rPr lang="ru-RU" sz="2000" i="0" u="none" strike="noStrike" kern="1200" dirty="0">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 </a:t>
            </a:r>
            <a:r>
              <a:rPr lang="ru-RU" sz="2000" i="0" u="none" strike="noStrike" kern="1200" dirty="0" err="1">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Лимэй</a:t>
            </a:r>
            <a:r>
              <a:rPr lang="ru-RU" sz="2000" i="0" u="none" strike="noStrike" kern="1200" dirty="0">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 Сюй Иян, </a:t>
            </a:r>
            <a:r>
              <a:rPr lang="ru-RU" sz="2000" i="0" u="none" strike="noStrike" kern="1200" dirty="0" err="1">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Сюн</a:t>
            </a:r>
            <a:r>
              <a:rPr lang="ru-RU" sz="2000" i="0" u="none" strike="noStrike" kern="1200" dirty="0">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 </a:t>
            </a:r>
            <a:r>
              <a:rPr lang="ru-RU" sz="2000" i="0" u="none" strike="noStrike" kern="1200" dirty="0" err="1">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Цзыянь</a:t>
            </a:r>
            <a:r>
              <a:rPr lang="ru-RU" sz="2000" i="0" u="none" strike="noStrike" kern="1200" dirty="0">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 Тети Джованни, </a:t>
            </a:r>
            <a:r>
              <a:rPr lang="ru-RU" sz="2000" i="0" u="none" strike="noStrike" kern="1200" dirty="0">
                <a:solidFill>
                  <a:srgbClr val="00B050"/>
                </a:solidFill>
                <a:effectLst/>
                <a:latin typeface="Calibri" panose="020F0502020204030204" pitchFamily="34" charset="0"/>
                <a:cs typeface="Times New Roman" panose="02020603050405020304" pitchFamily="18" charset="0"/>
              </a:rPr>
              <a:t>Ту Юань</a:t>
            </a:r>
            <a:r>
              <a:rPr lang="ru-RU" sz="2000" i="0" u="none" strike="noStrike" kern="1200" dirty="0">
                <a:solidFill>
                  <a:srgbClr val="000000"/>
                </a:solidFill>
                <a:effectLst/>
                <a:latin typeface="Calibri" panose="020F0502020204030204" pitchFamily="34" charset="0"/>
                <a:cs typeface="Times New Roman" panose="02020603050405020304" pitchFamily="18" charset="0"/>
              </a:rPr>
              <a:t>,</a:t>
            </a:r>
            <a:r>
              <a:rPr lang="en-US" sz="2000" i="0" u="none" strike="noStrike" kern="1200" dirty="0">
                <a:solidFill>
                  <a:srgbClr val="000000"/>
                </a:solidFill>
                <a:effectLst/>
                <a:latin typeface="Calibri" panose="020F0502020204030204" pitchFamily="34" charset="0"/>
                <a:cs typeface="Times New Roman" panose="02020603050405020304" pitchFamily="18" charset="0"/>
              </a:rPr>
              <a:t> </a:t>
            </a:r>
            <a:endParaRPr lang="ru-RU" sz="2000" i="0" u="none" strike="noStrike" dirty="0">
              <a:effectLst/>
              <a:latin typeface="Arial" panose="020B0604020202020204" pitchFamily="34" charset="0"/>
            </a:endParaRPr>
          </a:p>
          <a:p>
            <a:pPr marL="0" algn="l" rtl="0" eaLnBrk="1" fontAlgn="t" latinLnBrk="0" hangingPunct="1">
              <a:lnSpc>
                <a:spcPct val="107000"/>
              </a:lnSpc>
              <a:spcBef>
                <a:spcPts val="0"/>
              </a:spcBef>
              <a:spcAft>
                <a:spcPts val="800"/>
              </a:spcAft>
            </a:pPr>
            <a:r>
              <a:rPr lang="ru-RU" sz="2000" i="0" u="none" strike="noStrike" kern="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Ху </a:t>
            </a:r>
            <a:r>
              <a:rPr lang="ru-RU" sz="2000" i="0" u="none" strike="noStrike" kern="12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Идун</a:t>
            </a:r>
            <a:r>
              <a:rPr lang="ru-RU" sz="2000" i="0" u="none" strike="noStrike" kern="1200" dirty="0">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 Чжан </a:t>
            </a:r>
            <a:r>
              <a:rPr lang="ru-RU" sz="2000" i="0" u="none" strike="noStrike" kern="1200" dirty="0" err="1">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Ихань</a:t>
            </a:r>
            <a:r>
              <a:rPr lang="ru-RU" sz="2000" i="0" u="none" strike="noStrike" kern="1200" dirty="0">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 </a:t>
            </a:r>
            <a:r>
              <a:rPr lang="ru-RU" sz="2000" i="0" u="none" strike="noStrike" kern="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Чжэн </a:t>
            </a:r>
            <a:r>
              <a:rPr lang="ru-RU" sz="2000" i="0" u="none" strike="noStrike" kern="12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Инжун</a:t>
            </a:r>
            <a:r>
              <a:rPr lang="ru-RU" sz="2000" i="0" u="none" strike="noStrike" kern="1200" dirty="0">
                <a:solidFill>
                  <a:srgbClr val="2C2D2E"/>
                </a:solidFill>
                <a:effectLst/>
                <a:latin typeface="Calibri" panose="020F0502020204030204" pitchFamily="34" charset="0"/>
                <a:ea typeface="Calibri" panose="020F0502020204030204" pitchFamily="34" charset="0"/>
                <a:cs typeface="Times New Roman" panose="02020603050405020304" pitchFamily="18" charset="0"/>
              </a:rPr>
              <a:t>, </a:t>
            </a:r>
            <a:r>
              <a:rPr lang="ru-RU" sz="2000" i="0" u="none" strike="noStrike" kern="1200" dirty="0">
                <a:solidFill>
                  <a:srgbClr val="000000"/>
                </a:solidFill>
                <a:effectLst/>
                <a:latin typeface="Calibri" panose="020F0502020204030204" pitchFamily="34" charset="0"/>
                <a:cs typeface="Times New Roman" panose="02020603050405020304" pitchFamily="18" charset="0"/>
              </a:rPr>
              <a:t>Ян </a:t>
            </a:r>
            <a:r>
              <a:rPr lang="ru-RU" sz="2000" i="0" u="none" strike="noStrike" kern="1200" dirty="0" err="1">
                <a:solidFill>
                  <a:srgbClr val="000000"/>
                </a:solidFill>
                <a:effectLst/>
                <a:latin typeface="Calibri" panose="020F0502020204030204" pitchFamily="34" charset="0"/>
                <a:cs typeface="Times New Roman" panose="02020603050405020304" pitchFamily="18" charset="0"/>
              </a:rPr>
              <a:t>Хаожань</a:t>
            </a:r>
            <a:endParaRPr lang="ru-RU" sz="2000" i="0" u="none" strike="noStrike" dirty="0">
              <a:effectLst/>
              <a:latin typeface="Arial" panose="020B0604020202020204" pitchFamily="34" charset="0"/>
            </a:endParaRPr>
          </a:p>
        </p:txBody>
      </p:sp>
    </p:spTree>
    <p:extLst>
      <p:ext uri="{BB962C8B-B14F-4D97-AF65-F5344CB8AC3E}">
        <p14:creationId xmlns:p14="http://schemas.microsoft.com/office/powerpoint/2010/main" val="409985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rgbClr val="FED6E3"/>
            </a:gs>
            <a:gs pos="84000">
              <a:srgbClr val="E5CBB1"/>
            </a:gs>
            <a:gs pos="97000">
              <a:srgbClr val="FED6E3"/>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760829" y="440232"/>
            <a:ext cx="10515600" cy="1566367"/>
          </a:xfrm>
        </p:spPr>
        <p:txBody>
          <a:bodyPr>
            <a:normAutofit fontScale="90000"/>
          </a:bodyPr>
          <a:lstStyle/>
          <a:p>
            <a:pPr algn="ctr"/>
            <a:r>
              <a:rPr lang="ru-RU" dirty="0"/>
              <a:t>Домашнее задание пришлите на почту </a:t>
            </a:r>
            <a:r>
              <a:rPr lang="en-US" dirty="0"/>
              <a:t>elviguseva@mail.ru</a:t>
            </a:r>
            <a:r>
              <a:rPr lang="ru-RU" dirty="0"/>
              <a:t>.</a:t>
            </a:r>
          </a:p>
        </p:txBody>
      </p:sp>
      <p:sp>
        <p:nvSpPr>
          <p:cNvPr id="3" name="Текст 2">
            <a:extLst>
              <a:ext uri="{FF2B5EF4-FFF2-40B4-BE49-F238E27FC236}">
                <a16:creationId xmlns:a16="http://schemas.microsoft.com/office/drawing/2014/main" id="{1CB91036-9E3F-44F8-8053-4A672A9C30A2}"/>
              </a:ext>
            </a:extLst>
          </p:cNvPr>
          <p:cNvSpPr>
            <a:spLocks noGrp="1"/>
          </p:cNvSpPr>
          <p:nvPr>
            <p:ph type="body" idx="1"/>
          </p:nvPr>
        </p:nvSpPr>
        <p:spPr>
          <a:xfrm>
            <a:off x="1353413" y="2324986"/>
            <a:ext cx="9330432" cy="3688079"/>
          </a:xfrm>
          <a:gradFill flip="none" rotWithShape="1">
            <a:gsLst>
              <a:gs pos="12000">
                <a:srgbClr val="B9D79F"/>
              </a:gs>
              <a:gs pos="30000">
                <a:srgbClr val="FFFFF7"/>
              </a:gs>
              <a:gs pos="60000">
                <a:srgbClr val="FEE0E7"/>
              </a:gs>
              <a:gs pos="96000">
                <a:srgbClr val="E5CBB1"/>
              </a:gs>
            </a:gsLst>
            <a:lin ang="16200000" scaled="1"/>
            <a:tileRect/>
          </a:gradFill>
        </p:spPr>
        <p:txBody>
          <a:bodyPr>
            <a:normAutofit fontScale="62500" lnSpcReduction="20000"/>
          </a:bodyPr>
          <a:lstStyle/>
          <a:p>
            <a:r>
              <a:rPr lang="ru-RU" sz="5400" dirty="0">
                <a:solidFill>
                  <a:schemeClr val="tx1"/>
                </a:solidFill>
              </a:rPr>
              <a:t>Составить три варианта текста, объясняющего, как добраться от станции метро / автовокзала /железнодорожного вокзала до вашей квартиры / дома / комнаты:</a:t>
            </a:r>
            <a:br>
              <a:rPr lang="ru-RU" sz="1600" dirty="0">
                <a:solidFill>
                  <a:schemeClr val="tx1"/>
                </a:solidFill>
              </a:rPr>
            </a:br>
            <a:r>
              <a:rPr lang="ru-RU" sz="1600" dirty="0">
                <a:solidFill>
                  <a:schemeClr val="tx1"/>
                </a:solidFill>
              </a:rPr>
              <a:t> </a:t>
            </a:r>
            <a:br>
              <a:rPr lang="ru-RU" sz="5400" dirty="0">
                <a:solidFill>
                  <a:schemeClr val="tx1"/>
                </a:solidFill>
              </a:rPr>
            </a:br>
            <a:r>
              <a:rPr lang="ru-RU" sz="5400" dirty="0">
                <a:solidFill>
                  <a:schemeClr val="tx1"/>
                </a:solidFill>
              </a:rPr>
              <a:t>           а) разговор по телефону (диалог),</a:t>
            </a:r>
            <a:br>
              <a:rPr lang="ru-RU" sz="5400" dirty="0">
                <a:solidFill>
                  <a:schemeClr val="tx1"/>
                </a:solidFill>
              </a:rPr>
            </a:br>
            <a:r>
              <a:rPr lang="ru-RU" sz="5400" dirty="0">
                <a:solidFill>
                  <a:schemeClr val="tx1"/>
                </a:solidFill>
              </a:rPr>
              <a:t>           б) письмо,</a:t>
            </a:r>
            <a:br>
              <a:rPr lang="ru-RU" sz="5400" dirty="0">
                <a:solidFill>
                  <a:schemeClr val="tx1"/>
                </a:solidFill>
              </a:rPr>
            </a:br>
            <a:r>
              <a:rPr lang="ru-RU" sz="5400" dirty="0">
                <a:solidFill>
                  <a:schemeClr val="tx1"/>
                </a:solidFill>
              </a:rPr>
              <a:t>           в) смс (максимум — 70 символов с пробелами и знаками препинания).</a:t>
            </a:r>
            <a:endParaRPr lang="ru-RU" sz="4000" dirty="0">
              <a:solidFill>
                <a:schemeClr val="tx1"/>
              </a:solidFill>
            </a:endParaRPr>
          </a:p>
        </p:txBody>
      </p:sp>
      <p:sp>
        <p:nvSpPr>
          <p:cNvPr id="4" name="TextBox 3">
            <a:extLst>
              <a:ext uri="{FF2B5EF4-FFF2-40B4-BE49-F238E27FC236}">
                <a16:creationId xmlns:a16="http://schemas.microsoft.com/office/drawing/2014/main" id="{D6D32BFD-4D2E-EB38-171A-269EFA44556F}"/>
              </a:ext>
            </a:extLst>
          </p:cNvPr>
          <p:cNvSpPr txBox="1"/>
          <p:nvPr/>
        </p:nvSpPr>
        <p:spPr>
          <a:xfrm>
            <a:off x="1143000" y="5676900"/>
            <a:ext cx="10133429" cy="369332"/>
          </a:xfrm>
          <a:prstGeom prst="rect">
            <a:avLst/>
          </a:prstGeom>
          <a:noFill/>
        </p:spPr>
        <p:txBody>
          <a:bodyPr wrap="square" rtlCol="0">
            <a:spAutoFit/>
          </a:bodyPr>
          <a:lstStyle/>
          <a:p>
            <a:r>
              <a:rPr lang="ru-RU" dirty="0"/>
              <a:t>Оформляйте правильно тему письма: 1к_</a:t>
            </a:r>
            <a:r>
              <a:rPr lang="ru-RU" i="1" dirty="0"/>
              <a:t>Фамилия</a:t>
            </a:r>
            <a:r>
              <a:rPr lang="ru-RU" dirty="0"/>
              <a:t>_ДЗ 23.09.2022</a:t>
            </a:r>
          </a:p>
        </p:txBody>
      </p:sp>
    </p:spTree>
    <p:extLst>
      <p:ext uri="{BB962C8B-B14F-4D97-AF65-F5344CB8AC3E}">
        <p14:creationId xmlns:p14="http://schemas.microsoft.com/office/powerpoint/2010/main" val="80434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16200000" scaled="1"/>
        </a:gradFill>
        <a:effectLst/>
      </p:bgPr>
    </p:bg>
    <p:spTree>
      <p:nvGrpSpPr>
        <p:cNvPr id="1" name=""/>
        <p:cNvGrpSpPr/>
        <p:nvPr/>
      </p:nvGrpSpPr>
      <p:grpSpPr>
        <a:xfrm>
          <a:off x="0" y="0"/>
          <a:ext cx="0" cy="0"/>
          <a:chOff x="0" y="0"/>
          <a:chExt cx="0" cy="0"/>
        </a:xfrm>
      </p:grpSpPr>
      <p:sp>
        <p:nvSpPr>
          <p:cNvPr id="8" name="Заголовок 7">
            <a:extLst>
              <a:ext uri="{FF2B5EF4-FFF2-40B4-BE49-F238E27FC236}">
                <a16:creationId xmlns:a16="http://schemas.microsoft.com/office/drawing/2014/main" id="{0EC0A884-3903-94C7-61EB-A7208BD2A939}"/>
              </a:ext>
            </a:extLst>
          </p:cNvPr>
          <p:cNvSpPr>
            <a:spLocks noGrp="1"/>
          </p:cNvSpPr>
          <p:nvPr>
            <p:ph type="title"/>
          </p:nvPr>
        </p:nvSpPr>
        <p:spPr>
          <a:xfrm>
            <a:off x="831850" y="1709739"/>
            <a:ext cx="10515600" cy="1500188"/>
          </a:xfrm>
        </p:spPr>
        <p:txBody>
          <a:bodyPr/>
          <a:lstStyle/>
          <a:p>
            <a:pPr algn="ctr"/>
            <a:r>
              <a:rPr lang="ru-RU" dirty="0">
                <a:effectLst>
                  <a:outerShdw blurRad="38100" dist="38100" dir="2700000" algn="tl">
                    <a:srgbClr val="000000">
                      <a:alpha val="43137"/>
                    </a:srgbClr>
                  </a:outerShdw>
                </a:effectLst>
              </a:rPr>
              <a:t>Даты и числительные</a:t>
            </a:r>
          </a:p>
        </p:txBody>
      </p:sp>
    </p:spTree>
    <p:extLst>
      <p:ext uri="{BB962C8B-B14F-4D97-AF65-F5344CB8AC3E}">
        <p14:creationId xmlns:p14="http://schemas.microsoft.com/office/powerpoint/2010/main" val="3278972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4602480" y="388938"/>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8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pic>
        <p:nvPicPr>
          <p:cNvPr id="9" name="Рисунок 8">
            <a:extLst>
              <a:ext uri="{FF2B5EF4-FFF2-40B4-BE49-F238E27FC236}">
                <a16:creationId xmlns:a16="http://schemas.microsoft.com/office/drawing/2014/main" id="{9A08CE61-EA72-4595-8D90-AE90751A7655}"/>
              </a:ext>
            </a:extLst>
          </p:cNvPr>
          <p:cNvPicPr>
            <a:picLocks noChangeAspect="1"/>
          </p:cNvPicPr>
          <p:nvPr/>
        </p:nvPicPr>
        <p:blipFill>
          <a:blip r:embed="rId2"/>
          <a:stretch>
            <a:fillRect/>
          </a:stretch>
        </p:blipFill>
        <p:spPr>
          <a:xfrm>
            <a:off x="0" y="2156931"/>
            <a:ext cx="12192000" cy="4405364"/>
          </a:xfrm>
          <a:prstGeom prst="rect">
            <a:avLst/>
          </a:prstGeom>
        </p:spPr>
      </p:pic>
      <p:sp>
        <p:nvSpPr>
          <p:cNvPr id="5" name="TextBox 4">
            <a:extLst>
              <a:ext uri="{FF2B5EF4-FFF2-40B4-BE49-F238E27FC236}">
                <a16:creationId xmlns:a16="http://schemas.microsoft.com/office/drawing/2014/main" id="{D997FE05-EBAF-4429-8518-D1B7442E0C1A}"/>
              </a:ext>
            </a:extLst>
          </p:cNvPr>
          <p:cNvSpPr txBox="1"/>
          <p:nvPr/>
        </p:nvSpPr>
        <p:spPr>
          <a:xfrm>
            <a:off x="7823200" y="2228671"/>
            <a:ext cx="416560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Дата — запись, включающая в себя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число месяца, месяц и год</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иногда день недели, номер недели в году и систему летосчисления. </a:t>
            </a:r>
          </a:p>
        </p:txBody>
      </p:sp>
      <p:pic>
        <p:nvPicPr>
          <p:cNvPr id="7" name="Рисунок 6">
            <a:extLst>
              <a:ext uri="{FF2B5EF4-FFF2-40B4-BE49-F238E27FC236}">
                <a16:creationId xmlns:a16="http://schemas.microsoft.com/office/drawing/2014/main" id="{7B1EDB80-F4BA-4230-9543-CACA37A97532}"/>
              </a:ext>
            </a:extLst>
          </p:cNvPr>
          <p:cNvPicPr>
            <a:picLocks noChangeAspect="1"/>
          </p:cNvPicPr>
          <p:nvPr/>
        </p:nvPicPr>
        <p:blipFill>
          <a:blip r:embed="rId3"/>
          <a:stretch>
            <a:fillRect/>
          </a:stretch>
        </p:blipFill>
        <p:spPr>
          <a:xfrm>
            <a:off x="150813" y="162382"/>
            <a:ext cx="621348" cy="650417"/>
          </a:xfrm>
          <a:prstGeom prst="rect">
            <a:avLst/>
          </a:prstGeom>
        </p:spPr>
      </p:pic>
    </p:spTree>
    <p:extLst>
      <p:ext uri="{BB962C8B-B14F-4D97-AF65-F5344CB8AC3E}">
        <p14:creationId xmlns:p14="http://schemas.microsoft.com/office/powerpoint/2010/main" val="3759214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4602480" y="388938"/>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8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pic>
        <p:nvPicPr>
          <p:cNvPr id="7" name="Рисунок 6">
            <a:extLst>
              <a:ext uri="{FF2B5EF4-FFF2-40B4-BE49-F238E27FC236}">
                <a16:creationId xmlns:a16="http://schemas.microsoft.com/office/drawing/2014/main" id="{7B1EDB80-F4BA-4230-9543-CACA37A97532}"/>
              </a:ext>
            </a:extLst>
          </p:cNvPr>
          <p:cNvPicPr>
            <a:picLocks noChangeAspect="1"/>
          </p:cNvPicPr>
          <p:nvPr/>
        </p:nvPicPr>
        <p:blipFill>
          <a:blip r:embed="rId2"/>
          <a:stretch>
            <a:fillRect/>
          </a:stretch>
        </p:blipFill>
        <p:spPr>
          <a:xfrm>
            <a:off x="242253" y="192862"/>
            <a:ext cx="621348" cy="650417"/>
          </a:xfrm>
          <a:prstGeom prst="rect">
            <a:avLst/>
          </a:prstGeom>
        </p:spPr>
      </p:pic>
      <p:pic>
        <p:nvPicPr>
          <p:cNvPr id="3" name="Рисунок 2">
            <a:extLst>
              <a:ext uri="{FF2B5EF4-FFF2-40B4-BE49-F238E27FC236}">
                <a16:creationId xmlns:a16="http://schemas.microsoft.com/office/drawing/2014/main" id="{D38BFD0C-27C7-495D-8724-FE551158BAC7}"/>
              </a:ext>
            </a:extLst>
          </p:cNvPr>
          <p:cNvPicPr>
            <a:picLocks noChangeAspect="1"/>
          </p:cNvPicPr>
          <p:nvPr/>
        </p:nvPicPr>
        <p:blipFill>
          <a:blip r:embed="rId3"/>
          <a:stretch>
            <a:fillRect/>
          </a:stretch>
        </p:blipFill>
        <p:spPr>
          <a:xfrm>
            <a:off x="1490662" y="1752600"/>
            <a:ext cx="9210675" cy="5105400"/>
          </a:xfrm>
          <a:prstGeom prst="rect">
            <a:avLst/>
          </a:prstGeom>
        </p:spPr>
      </p:pic>
    </p:spTree>
    <p:extLst>
      <p:ext uri="{BB962C8B-B14F-4D97-AF65-F5344CB8AC3E}">
        <p14:creationId xmlns:p14="http://schemas.microsoft.com/office/powerpoint/2010/main" val="3176518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4602480" y="388938"/>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964564" y="1876743"/>
            <a:ext cx="4547235" cy="13490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9 октября 2021 года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ru-RU" sz="3600" dirty="0">
                <a:solidFill>
                  <a:prstClr val="black"/>
                </a:solidFill>
                <a:latin typeface="Calibri" panose="020F0502020204030204"/>
              </a:rPr>
              <a:t>23 сентября 2022 года</a:t>
            </a:r>
            <a:endPar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Текст 2">
            <a:extLst>
              <a:ext uri="{FF2B5EF4-FFF2-40B4-BE49-F238E27FC236}">
                <a16:creationId xmlns:a16="http://schemas.microsoft.com/office/drawing/2014/main" id="{9BC6DAF7-0F0E-4A4B-9C67-79CB8BC364B9}"/>
              </a:ext>
            </a:extLst>
          </p:cNvPr>
          <p:cNvSpPr txBox="1">
            <a:spLocks/>
          </p:cNvSpPr>
          <p:nvPr/>
        </p:nvSpPr>
        <p:spPr>
          <a:xfrm>
            <a:off x="7588250" y="1866583"/>
            <a:ext cx="2406650" cy="11941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09.10.2021</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ru-RU" sz="3600" dirty="0">
                <a:solidFill>
                  <a:prstClr val="black"/>
                </a:solidFill>
                <a:latin typeface="Calibri" panose="020F0502020204030204"/>
              </a:rPr>
              <a:t>23.09.2022</a:t>
            </a:r>
            <a:endPar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Текст 2">
            <a:extLst>
              <a:ext uri="{FF2B5EF4-FFF2-40B4-BE49-F238E27FC236}">
                <a16:creationId xmlns:a16="http://schemas.microsoft.com/office/drawing/2014/main" id="{F2D75F4A-82A3-8B3E-7051-8613C6F095DD}"/>
              </a:ext>
            </a:extLst>
          </p:cNvPr>
          <p:cNvSpPr txBox="1">
            <a:spLocks/>
          </p:cNvSpPr>
          <p:nvPr/>
        </p:nvSpPr>
        <p:spPr>
          <a:xfrm>
            <a:off x="964564" y="3225801"/>
            <a:ext cx="6312536" cy="6731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Сегодня </a:t>
            </a:r>
            <a:r>
              <a:rPr lang="ru-RU" sz="3600" dirty="0">
                <a:solidFill>
                  <a:prstClr val="black"/>
                </a:solidFill>
                <a:latin typeface="Calibri" panose="020F0502020204030204"/>
              </a:rPr>
              <a:t>23 сентября 2022 года</a:t>
            </a:r>
            <a:endPar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Текст 2">
            <a:extLst>
              <a:ext uri="{FF2B5EF4-FFF2-40B4-BE49-F238E27FC236}">
                <a16:creationId xmlns:a16="http://schemas.microsoft.com/office/drawing/2014/main" id="{1EAE4B94-C413-BB77-831E-F519F67315E5}"/>
              </a:ext>
            </a:extLst>
          </p:cNvPr>
          <p:cNvSpPr txBox="1">
            <a:spLocks/>
          </p:cNvSpPr>
          <p:nvPr/>
        </p:nvSpPr>
        <p:spPr>
          <a:xfrm>
            <a:off x="964564" y="3898901"/>
            <a:ext cx="7023736" cy="11836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Сегодня </a:t>
            </a:r>
            <a:r>
              <a:rPr lang="ru-RU" sz="3600" u="sng" dirty="0">
                <a:solidFill>
                  <a:srgbClr val="FF0000"/>
                </a:solidFill>
                <a:latin typeface="Calibri" panose="020F0502020204030204"/>
              </a:rPr>
              <a:t>двадцать третье </a:t>
            </a:r>
            <a:r>
              <a:rPr lang="ru-RU" sz="3600" u="sng" dirty="0">
                <a:solidFill>
                  <a:prstClr val="black"/>
                </a:solidFill>
                <a:latin typeface="Calibri" panose="020F0502020204030204"/>
              </a:rPr>
              <a:t>сентября две тысячи двадцать второго года</a:t>
            </a:r>
            <a:endPar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Текст 2">
            <a:extLst>
              <a:ext uri="{FF2B5EF4-FFF2-40B4-BE49-F238E27FC236}">
                <a16:creationId xmlns:a16="http://schemas.microsoft.com/office/drawing/2014/main" id="{A5B01548-D81D-A316-E3CF-377417C7CD79}"/>
              </a:ext>
            </a:extLst>
          </p:cNvPr>
          <p:cNvSpPr txBox="1">
            <a:spLocks/>
          </p:cNvSpPr>
          <p:nvPr/>
        </p:nvSpPr>
        <p:spPr>
          <a:xfrm>
            <a:off x="4337050" y="4937760"/>
            <a:ext cx="7987030" cy="19027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9 октября 2021 года.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a:t>
            </a:r>
            <a:r>
              <a:rPr kumimoji="0" lang="ru-RU" sz="3600" b="0" i="0" u="dotDash" strike="noStrike" kern="1200" cap="none" spc="0" normalizeH="0" noProof="0" dirty="0">
                <a:ln>
                  <a:noFill/>
                </a:ln>
                <a:solidFill>
                  <a:srgbClr val="7030A0"/>
                </a:solidFill>
                <a:effectLst/>
                <a:uLnTx/>
                <a:uFillTx/>
                <a:latin typeface="Calibri" panose="020F0502020204030204"/>
                <a:ea typeface="+mn-ea"/>
                <a:cs typeface="+mn-cs"/>
              </a:rPr>
              <a:t>девят</a:t>
            </a:r>
            <a:r>
              <a:rPr kumimoji="0" lang="ru-RU" sz="3600" b="1" i="0" u="dotDash" strike="noStrike" kern="1200" cap="none" spc="0" normalizeH="0" noProof="0" dirty="0">
                <a:ln>
                  <a:noFill/>
                </a:ln>
                <a:solidFill>
                  <a:srgbClr val="7030A0"/>
                </a:solidFill>
                <a:effectLst/>
                <a:uLnTx/>
                <a:uFillTx/>
                <a:latin typeface="Calibri" panose="020F0502020204030204"/>
                <a:ea typeface="+mn-ea"/>
                <a:cs typeface="+mn-cs"/>
              </a:rPr>
              <a:t>ого</a:t>
            </a:r>
            <a:r>
              <a:rPr kumimoji="0" lang="ru-RU" sz="3600" b="0" i="0" u="dotDash" strike="noStrike" kern="1200" cap="none" spc="0" normalizeH="0" noProof="0" dirty="0">
                <a:ln>
                  <a:noFill/>
                </a:ln>
                <a:solidFill>
                  <a:srgbClr val="7030A0"/>
                </a:solidFill>
                <a:effectLst/>
                <a:uLnTx/>
                <a:uFillTx/>
                <a:latin typeface="Calibri" panose="020F0502020204030204"/>
                <a:ea typeface="+mn-ea"/>
                <a:cs typeface="+mn-cs"/>
              </a:rPr>
              <a:t> октября</a:t>
            </a:r>
            <a:br>
              <a:rPr kumimoji="0" lang="ru-RU" sz="3600" b="0" i="0" u="dotDash" strike="noStrike" kern="1200" cap="none" spc="0" normalizeH="0" noProof="0" dirty="0">
                <a:ln>
                  <a:noFill/>
                </a:ln>
                <a:solidFill>
                  <a:srgbClr val="7030A0"/>
                </a:solidFill>
                <a:effectLst/>
                <a:uLnTx/>
                <a:uFillTx/>
                <a:latin typeface="Calibri" panose="020F0502020204030204"/>
                <a:ea typeface="+mn-ea"/>
                <a:cs typeface="+mn-cs"/>
              </a:rPr>
            </a:br>
            <a:r>
              <a:rPr kumimoji="0" lang="ru-RU" sz="3600" b="0" i="0" u="dotDash" strike="noStrike" kern="1200" cap="none" spc="0" normalizeH="0" noProof="0" dirty="0">
                <a:ln>
                  <a:noFill/>
                </a:ln>
                <a:solidFill>
                  <a:srgbClr val="7030A0"/>
                </a:solidFill>
                <a:effectLst/>
                <a:uLnTx/>
                <a:uFillTx/>
                <a:latin typeface="Calibri" panose="020F0502020204030204"/>
                <a:ea typeface="+mn-ea"/>
                <a:cs typeface="+mn-cs"/>
              </a:rPr>
              <a:t>две тысячи двадцать первого года</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5FACDED6-C106-071C-335A-BBBF997AD87F}"/>
              </a:ext>
            </a:extLst>
          </p:cNvPr>
          <p:cNvSpPr txBox="1"/>
          <p:nvPr/>
        </p:nvSpPr>
        <p:spPr>
          <a:xfrm>
            <a:off x="227330" y="2844225"/>
            <a:ext cx="821944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1" i="1" u="none" strike="noStrike" kern="1200" cap="none" spc="0" normalizeH="0" baseline="0" noProof="0" dirty="0">
                <a:ln>
                  <a:noFill/>
                </a:ln>
                <a:solidFill>
                  <a:srgbClr val="002060"/>
                </a:solidFill>
                <a:effectLst/>
                <a:uLnTx/>
                <a:uFillTx/>
                <a:latin typeface="Calibri" panose="020F0502020204030204"/>
                <a:ea typeface="+mn-ea"/>
                <a:cs typeface="+mn-cs"/>
              </a:rPr>
              <a:t>Что сегодня? Какое сегодня число?</a:t>
            </a:r>
          </a:p>
        </p:txBody>
      </p:sp>
      <p:sp>
        <p:nvSpPr>
          <p:cNvPr id="9" name="Текст 2">
            <a:extLst>
              <a:ext uri="{FF2B5EF4-FFF2-40B4-BE49-F238E27FC236}">
                <a16:creationId xmlns:a16="http://schemas.microsoft.com/office/drawing/2014/main" id="{DD126BE4-8550-3BBF-D64C-7DE9E31FC58C}"/>
              </a:ext>
            </a:extLst>
          </p:cNvPr>
          <p:cNvSpPr txBox="1">
            <a:spLocks/>
          </p:cNvSpPr>
          <p:nvPr/>
        </p:nvSpPr>
        <p:spPr>
          <a:xfrm>
            <a:off x="7598410" y="2991755"/>
            <a:ext cx="3642360" cy="1331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2800" b="0" i="0" u="none" strike="noStrike" kern="1200" cap="none" spc="0" normalizeH="0" baseline="0" noProof="0" dirty="0">
                <a:ln>
                  <a:noFill/>
                </a:ln>
                <a:solidFill>
                  <a:srgbClr val="FF0000"/>
                </a:solidFill>
                <a:effectLst/>
                <a:uLnTx/>
                <a:uFillTx/>
                <a:latin typeface="Calibri" panose="020F0502020204030204"/>
                <a:ea typeface="+mn-ea"/>
                <a:cs typeface="+mn-cs"/>
              </a:rPr>
              <a:t>подлежащее </a:t>
            </a:r>
            <a:r>
              <a:rPr kumimoji="0" lang="ru-RU" sz="2800" b="0" i="0" u="none" strike="noStrike" kern="1200" cap="none" spc="0" normalizeH="0" baseline="0" noProof="0" dirty="0">
                <a:ln>
                  <a:noFill/>
                </a:ln>
                <a:solidFill>
                  <a:srgbClr val="FF0000"/>
                </a:solidFill>
                <a:effectLst/>
                <a:uLnTx/>
                <a:uFillTx/>
                <a:latin typeface="Calibri" panose="020F0502020204030204"/>
                <a:ea typeface="+mn-ea"/>
                <a:cs typeface="+mn-cs"/>
                <a:sym typeface="Symbol" panose="05050102010706020507" pitchFamily="18" charset="2"/>
              </a:rPr>
              <a:t> именительный падеж</a:t>
            </a:r>
            <a:endParaRPr kumimoji="0" lang="ru-RU"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1B3468C-AF4C-3250-6FFB-211F3BD001D4}"/>
              </a:ext>
            </a:extLst>
          </p:cNvPr>
          <p:cNvSpPr txBox="1"/>
          <p:nvPr/>
        </p:nvSpPr>
        <p:spPr>
          <a:xfrm>
            <a:off x="1239520" y="5104318"/>
            <a:ext cx="2885440"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1" i="1" u="none" strike="noStrike" kern="1200" cap="none" spc="0" normalizeH="0" baseline="0" noProof="0" dirty="0">
                <a:ln>
                  <a:noFill/>
                </a:ln>
                <a:solidFill>
                  <a:srgbClr val="002060"/>
                </a:solidFill>
                <a:effectLst/>
                <a:uLnTx/>
                <a:uFillTx/>
                <a:latin typeface="Calibri" panose="020F0502020204030204"/>
                <a:ea typeface="+mn-ea"/>
                <a:cs typeface="+mn-cs"/>
              </a:rPr>
              <a:t>Когда это случилось?</a:t>
            </a:r>
            <a:br>
              <a:rPr kumimoji="0" lang="ru-RU" sz="3200" b="1" i="1" u="none" strike="noStrike" kern="1200" cap="none" spc="0" normalizeH="0" baseline="0" noProof="0" dirty="0">
                <a:ln>
                  <a:noFill/>
                </a:ln>
                <a:solidFill>
                  <a:srgbClr val="002060"/>
                </a:solidFill>
                <a:effectLst/>
                <a:uLnTx/>
                <a:uFillTx/>
                <a:latin typeface="Calibri" panose="020F0502020204030204"/>
                <a:ea typeface="+mn-ea"/>
                <a:cs typeface="+mn-cs"/>
              </a:rPr>
            </a:br>
            <a:r>
              <a:rPr kumimoji="0" lang="ru-RU" sz="3200" b="1" i="1" u="none" strike="noStrike" kern="1200" cap="none" spc="0" normalizeH="0" baseline="0" noProof="0" dirty="0">
                <a:ln>
                  <a:noFill/>
                </a:ln>
                <a:solidFill>
                  <a:srgbClr val="002060"/>
                </a:solidFill>
                <a:effectLst/>
                <a:uLnTx/>
                <a:uFillTx/>
                <a:latin typeface="Calibri" panose="020F0502020204030204"/>
                <a:ea typeface="+mn-ea"/>
                <a:cs typeface="+mn-cs"/>
              </a:rPr>
              <a:t>Какого  числа?</a:t>
            </a:r>
          </a:p>
        </p:txBody>
      </p:sp>
      <p:sp>
        <p:nvSpPr>
          <p:cNvPr id="11" name="Текст 2">
            <a:extLst>
              <a:ext uri="{FF2B5EF4-FFF2-40B4-BE49-F238E27FC236}">
                <a16:creationId xmlns:a16="http://schemas.microsoft.com/office/drawing/2014/main" id="{C14FB9B8-20AC-FC97-CB66-0A2EE0176445}"/>
              </a:ext>
            </a:extLst>
          </p:cNvPr>
          <p:cNvSpPr txBox="1">
            <a:spLocks/>
          </p:cNvSpPr>
          <p:nvPr/>
        </p:nvSpPr>
        <p:spPr>
          <a:xfrm>
            <a:off x="9234170" y="4211214"/>
            <a:ext cx="2825750" cy="9102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2800" b="0" i="0" u="none" strike="noStrike" kern="1200" cap="none" spc="0" normalizeH="0" baseline="0" noProof="0" dirty="0">
                <a:ln>
                  <a:noFill/>
                </a:ln>
                <a:solidFill>
                  <a:srgbClr val="7030A0"/>
                </a:solidFill>
                <a:effectLst/>
                <a:uLnTx/>
                <a:uFillTx/>
                <a:latin typeface="Calibri" panose="020F0502020204030204"/>
                <a:ea typeface="+mn-ea"/>
                <a:cs typeface="+mn-cs"/>
              </a:rPr>
              <a:t>обстоятельство времени</a:t>
            </a:r>
          </a:p>
        </p:txBody>
      </p:sp>
      <p:sp>
        <p:nvSpPr>
          <p:cNvPr id="12" name="TextBox 11">
            <a:extLst>
              <a:ext uri="{FF2B5EF4-FFF2-40B4-BE49-F238E27FC236}">
                <a16:creationId xmlns:a16="http://schemas.microsoft.com/office/drawing/2014/main" id="{ACF8F5D0-3298-B83B-2769-87E73B9A3167}"/>
              </a:ext>
            </a:extLst>
          </p:cNvPr>
          <p:cNvSpPr txBox="1"/>
          <p:nvPr/>
        </p:nvSpPr>
        <p:spPr>
          <a:xfrm>
            <a:off x="227330" y="152400"/>
            <a:ext cx="4109720" cy="1200329"/>
          </a:xfrm>
          <a:prstGeom prst="rect">
            <a:avLst/>
          </a:prstGeom>
          <a:solidFill>
            <a:srgbClr val="FFFF00"/>
          </a:solidFill>
        </p:spPr>
        <p:txBody>
          <a:bodyPr wrap="square" rtlCol="0">
            <a:spAutoFit/>
          </a:bodyPr>
          <a:lstStyle/>
          <a:p>
            <a:r>
              <a:rPr lang="ru-RU" dirty="0"/>
              <a:t>Обратите внимание на правила записи дат в русском языке  и на различия форм в зависимости от вопроса (=роли в предложении)</a:t>
            </a:r>
          </a:p>
        </p:txBody>
      </p:sp>
    </p:spTree>
    <p:extLst>
      <p:ext uri="{BB962C8B-B14F-4D97-AF65-F5344CB8AC3E}">
        <p14:creationId xmlns:p14="http://schemas.microsoft.com/office/powerpoint/2010/main" val="604401948"/>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4602480" y="388938"/>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964565" y="1876743"/>
            <a:ext cx="4084320" cy="8156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9 октября 2021 года</a:t>
            </a:r>
          </a:p>
        </p:txBody>
      </p:sp>
      <p:sp>
        <p:nvSpPr>
          <p:cNvPr id="7" name="Текст 2">
            <a:extLst>
              <a:ext uri="{FF2B5EF4-FFF2-40B4-BE49-F238E27FC236}">
                <a16:creationId xmlns:a16="http://schemas.microsoft.com/office/drawing/2014/main" id="{D85E51D6-9FFA-4166-B8C7-46D19F3E3F73}"/>
              </a:ext>
            </a:extLst>
          </p:cNvPr>
          <p:cNvSpPr txBox="1">
            <a:spLocks/>
          </p:cNvSpPr>
          <p:nvPr/>
        </p:nvSpPr>
        <p:spPr>
          <a:xfrm>
            <a:off x="589280" y="2692400"/>
            <a:ext cx="11308080" cy="36474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800"/>
              </a:spcBef>
              <a:spcAft>
                <a:spcPts val="1800"/>
              </a:spcAft>
              <a:buClrTx/>
              <a:buSzTx/>
              <a:buFont typeface="Arial" panose="020B0604020202020204" pitchFamily="34" charset="0"/>
              <a:buNone/>
              <a:tabLst/>
              <a:defRPr/>
            </a:pPr>
            <a:r>
              <a:rPr kumimoji="0" lang="ru-RU" sz="3600" b="1" i="0" u="none" strike="noStrike" kern="1200" cap="none" spc="0" normalizeH="0" baseline="0" noProof="0" dirty="0">
                <a:ln>
                  <a:noFill/>
                </a:ln>
                <a:solidFill>
                  <a:prstClr val="black"/>
                </a:solidFill>
                <a:effectLst/>
                <a:uLnTx/>
                <a:uFillTx/>
                <a:latin typeface="Calibri" panose="020F0502020204030204"/>
                <a:ea typeface="+mn-ea"/>
                <a:cs typeface="+mn-cs"/>
              </a:rPr>
              <a:t>Девятое</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ru-RU" sz="3600" b="0" i="0" u="none" strike="noStrike" kern="1200" cap="none" spc="0" normalizeH="0" baseline="0" noProof="0" dirty="0">
                <a:ln>
                  <a:noFill/>
                </a:ln>
                <a:solidFill>
                  <a:srgbClr val="FF0000"/>
                </a:solidFill>
                <a:effectLst/>
                <a:uLnTx/>
                <a:uFillTx/>
                <a:latin typeface="Calibri" panose="020F0502020204030204"/>
                <a:ea typeface="+mn-ea"/>
                <a:cs typeface="+mn-cs"/>
              </a:rPr>
              <a:t>число</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ru-RU" sz="36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ru-RU" sz="3600" b="1" i="0" u="none" strike="noStrike" kern="1200" cap="none" spc="0" normalizeH="0" baseline="0" noProof="0" dirty="0">
                <a:ln>
                  <a:noFill/>
                </a:ln>
                <a:solidFill>
                  <a:prstClr val="black"/>
                </a:solidFill>
                <a:effectLst/>
                <a:uLnTx/>
                <a:uFillTx/>
                <a:latin typeface="Calibri" panose="020F0502020204030204"/>
                <a:ea typeface="+mn-ea"/>
                <a:cs typeface="+mn-cs"/>
              </a:rPr>
              <a:t>девятого</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ru-RU" sz="3600" b="0" i="0" u="none" strike="noStrike" kern="1200" cap="none" spc="0" normalizeH="0" baseline="0" noProof="0" dirty="0">
                <a:ln>
                  <a:noFill/>
                </a:ln>
                <a:solidFill>
                  <a:srgbClr val="FF0000"/>
                </a:solidFill>
                <a:effectLst/>
                <a:uLnTx/>
                <a:uFillTx/>
                <a:latin typeface="Calibri" panose="020F0502020204030204"/>
                <a:ea typeface="+mn-ea"/>
                <a:cs typeface="+mn-cs"/>
              </a:rPr>
              <a:t>числа</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ru-RU" sz="3600" b="0"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800"/>
              </a:spcBef>
              <a:spcAft>
                <a:spcPts val="1800"/>
              </a:spcAft>
              <a:buClrTx/>
              <a:buSzTx/>
              <a:buFont typeface="Arial" panose="020B0604020202020204" pitchFamily="34" charset="0"/>
              <a:buNone/>
              <a:tabLst/>
              <a:defRPr/>
            </a:pPr>
            <a:r>
              <a:rPr kumimoji="0" lang="ru-RU" sz="3600" b="0" i="1" u="none" strike="noStrike" kern="1200" cap="none" spc="0" normalizeH="0" baseline="0" noProof="0" dirty="0">
                <a:ln>
                  <a:noFill/>
                </a:ln>
                <a:solidFill>
                  <a:srgbClr val="FF0000"/>
                </a:solidFill>
                <a:effectLst/>
                <a:uLnTx/>
                <a:uFillTx/>
                <a:latin typeface="Calibri" panose="020F0502020204030204"/>
                <a:ea typeface="+mn-ea"/>
                <a:cs typeface="+mn-cs"/>
              </a:rPr>
              <a:t>Число</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36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какого месяца? Кого/чего? </a:t>
            </a:r>
            <a:r>
              <a:rPr kumimoji="0" lang="ru-RU" sz="3600" b="1" i="1"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Calibri" panose="020F0502020204030204"/>
                <a:ea typeface="+mn-ea"/>
                <a:cs typeface="+mn-cs"/>
              </a:rPr>
              <a:t>Р.П.</a:t>
            </a:r>
            <a:r>
              <a:rPr kumimoji="0" lang="ru-RU" sz="36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a:t>
            </a:r>
            <a:r>
              <a:rPr kumimoji="0" lang="ru-RU" sz="3600" b="1" i="0" u="none" strike="noStrike" kern="1200" cap="none" spc="0" normalizeH="0" baseline="0" noProof="0" dirty="0">
                <a:ln>
                  <a:noFill/>
                </a:ln>
                <a:solidFill>
                  <a:prstClr val="black"/>
                </a:solidFill>
                <a:effectLst/>
                <a:uLnTx/>
                <a:uFillTx/>
                <a:latin typeface="Calibri" panose="020F0502020204030204"/>
                <a:ea typeface="+mn-ea"/>
                <a:cs typeface="+mn-cs"/>
              </a:rPr>
              <a:t>октября</a:t>
            </a:r>
            <a:r>
              <a:rPr kumimoji="0" lang="ru-RU" sz="36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ru-RU" sz="3600" b="0" i="0" u="none" strike="noStrike" kern="1200" cap="none" spc="0" normalizeH="0" baseline="0" noProof="0" dirty="0">
                <a:ln>
                  <a:noFill/>
                </a:ln>
                <a:solidFill>
                  <a:srgbClr val="FF0000"/>
                </a:solidFill>
                <a:effectLst/>
                <a:uLnTx/>
                <a:uFillTx/>
                <a:latin typeface="Calibri" panose="020F0502020204030204"/>
                <a:ea typeface="+mn-ea"/>
                <a:cs typeface="+mn-cs"/>
              </a:rPr>
              <a:t>месяца</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ru-RU" sz="3600" b="0"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r" defTabSz="914400" rtl="0" eaLnBrk="1" fontAlgn="auto" latinLnBrk="0" hangingPunct="1">
              <a:lnSpc>
                <a:spcPct val="90000"/>
              </a:lnSpc>
              <a:spcBef>
                <a:spcPts val="1800"/>
              </a:spcBef>
              <a:spcAft>
                <a:spcPts val="1800"/>
              </a:spcAft>
              <a:buClrTx/>
              <a:buSzTx/>
              <a:buFont typeface="Arial" panose="020B0604020202020204" pitchFamily="34" charset="0"/>
              <a:buNone/>
              <a:tabLst/>
              <a:defRPr/>
            </a:pPr>
            <a:r>
              <a:rPr kumimoji="0" lang="ru-RU" sz="3600" b="0" i="1" u="none" strike="noStrike" kern="1200" cap="none" spc="0" normalizeH="0" baseline="0" noProof="0" dirty="0">
                <a:ln>
                  <a:noFill/>
                </a:ln>
                <a:solidFill>
                  <a:srgbClr val="FF0000"/>
                </a:solidFill>
                <a:effectLst/>
                <a:uLnTx/>
                <a:uFillTx/>
                <a:latin typeface="Calibri" panose="020F0502020204030204"/>
                <a:ea typeface="+mn-ea"/>
                <a:cs typeface="+mn-cs"/>
              </a:rPr>
              <a:t>Месяц</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36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какого года? Кого/чего? </a:t>
            </a:r>
            <a:r>
              <a:rPr kumimoji="0" lang="ru-RU" sz="3600" b="1" i="1"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Calibri" panose="020F0502020204030204"/>
                <a:ea typeface="+mn-ea"/>
                <a:cs typeface="+mn-cs"/>
              </a:rPr>
              <a:t>Р.П.</a:t>
            </a:r>
            <a:b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3600" b="1"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первого года</a:t>
            </a:r>
          </a:p>
        </p:txBody>
      </p:sp>
      <p:cxnSp>
        <p:nvCxnSpPr>
          <p:cNvPr id="3" name="Прямая со стрелкой 2">
            <a:extLst>
              <a:ext uri="{FF2B5EF4-FFF2-40B4-BE49-F238E27FC236}">
                <a16:creationId xmlns:a16="http://schemas.microsoft.com/office/drawing/2014/main" id="{B5F4DFAF-D34D-49FD-8A72-D21B7AC2D267}"/>
              </a:ext>
            </a:extLst>
          </p:cNvPr>
          <p:cNvCxnSpPr/>
          <p:nvPr/>
        </p:nvCxnSpPr>
        <p:spPr>
          <a:xfrm flipH="1">
            <a:off x="1432560" y="3230880"/>
            <a:ext cx="1645920" cy="497840"/>
          </a:xfrm>
          <a:prstGeom prst="straightConnector1">
            <a:avLst/>
          </a:prstGeom>
          <a:ln>
            <a:solidFill>
              <a:srgbClr val="FF0000"/>
            </a:solidFill>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0" name="Прямая со стрелкой 9">
            <a:extLst>
              <a:ext uri="{FF2B5EF4-FFF2-40B4-BE49-F238E27FC236}">
                <a16:creationId xmlns:a16="http://schemas.microsoft.com/office/drawing/2014/main" id="{02163260-DB93-4929-9B04-C9F245C25F95}"/>
              </a:ext>
            </a:extLst>
          </p:cNvPr>
          <p:cNvCxnSpPr>
            <a:cxnSpLocks/>
          </p:cNvCxnSpPr>
          <p:nvPr/>
        </p:nvCxnSpPr>
        <p:spPr>
          <a:xfrm flipH="1">
            <a:off x="5435600" y="4124960"/>
            <a:ext cx="4378960" cy="574039"/>
          </a:xfrm>
          <a:prstGeom prst="straightConnector1">
            <a:avLst/>
          </a:prstGeom>
          <a:ln>
            <a:solidFill>
              <a:srgbClr val="FF0000"/>
            </a:solidFill>
            <a:headEnd type="none" w="med" len="med"/>
            <a:tailEnd type="arrow" w="med" len="med"/>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31989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0" y="0"/>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9539605" y="738823"/>
            <a:ext cx="2489835" cy="60480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05.11.2001, 18.05.1986, 21.03.1972, 30.12.1940, 01.10.2000, 11.01.1018, 29.02.1844, 15.04.1700, 03.06.1455, 31.07.1333, 25.08.906, 10.09.3000.</a:t>
            </a: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264160" y="71120"/>
            <a:ext cx="9275445" cy="64465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(Сегодня)</a:t>
            </a:r>
          </a:p>
        </p:txBody>
      </p:sp>
      <p:sp>
        <p:nvSpPr>
          <p:cNvPr id="2" name="TextBox 1">
            <a:extLst>
              <a:ext uri="{FF2B5EF4-FFF2-40B4-BE49-F238E27FC236}">
                <a16:creationId xmlns:a16="http://schemas.microsoft.com/office/drawing/2014/main" id="{5D37C795-16CB-53F8-FE26-3B31ED93A084}"/>
              </a:ext>
            </a:extLst>
          </p:cNvPr>
          <p:cNvSpPr txBox="1"/>
          <p:nvPr/>
        </p:nvSpPr>
        <p:spPr>
          <a:xfrm>
            <a:off x="647700" y="1168400"/>
            <a:ext cx="6083300" cy="1200329"/>
          </a:xfrm>
          <a:prstGeom prst="rect">
            <a:avLst/>
          </a:prstGeom>
          <a:solidFill>
            <a:srgbClr val="FFFF00"/>
          </a:solidFill>
        </p:spPr>
        <p:txBody>
          <a:bodyPr wrap="square" rtlCol="0">
            <a:spAutoFit/>
          </a:bodyPr>
          <a:lstStyle/>
          <a:p>
            <a:r>
              <a:rPr lang="ru-RU" dirty="0"/>
              <a:t>Запишите словами эти даты, отвечая на вопрос «Какое сегодня число»? Правильные ответы на следующей странице. Постарайтесь сделать задание самостоятельно, используя ответы только для проверки.</a:t>
            </a:r>
          </a:p>
        </p:txBody>
      </p:sp>
    </p:spTree>
    <p:extLst>
      <p:ext uri="{BB962C8B-B14F-4D97-AF65-F5344CB8AC3E}">
        <p14:creationId xmlns:p14="http://schemas.microsoft.com/office/powerpoint/2010/main" val="3249196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0" y="0"/>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9539605" y="738823"/>
            <a:ext cx="2489835" cy="60480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05.11.2001, 18.05.1986, 21.03.1972, 30.12.1940, 01.10.2000, 11.01.1018, 29.02.1844, 15.04.1700, 03.06.1455, 31.07.1333, 25.08.906, 10.09.3000.</a:t>
            </a: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0" y="71120"/>
            <a:ext cx="9539605" cy="67157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(Сегодня)</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пятое ноября две тысячи первого года</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600" b="0" i="0" u="none" strike="noStrike" kern="1200" cap="none" spc="0" normalizeH="0" baseline="0" noProof="0" dirty="0">
                <a:ln>
                  <a:noFill/>
                </a:ln>
                <a:solidFill>
                  <a:srgbClr val="0070C0"/>
                </a:solidFill>
                <a:effectLst/>
                <a:uLnTx/>
                <a:uFillTx/>
                <a:latin typeface="Calibri" panose="020F0502020204030204"/>
                <a:ea typeface="+mn-ea"/>
                <a:cs typeface="+mn-cs"/>
              </a:rPr>
              <a:t>восемнадцатое мая тысяча девятьсот восемьдесят шестого года</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600" b="0" i="0" u="none" strike="noStrike" kern="1200" cap="none" spc="0" normalizeH="0" baseline="0" noProof="0" dirty="0">
                <a:ln>
                  <a:noFill/>
                </a:ln>
                <a:solidFill>
                  <a:srgbClr val="0070C0"/>
                </a:solidFill>
                <a:effectLst/>
                <a:uLnTx/>
                <a:uFillTx/>
                <a:latin typeface="Calibri" panose="020F0502020204030204"/>
                <a:ea typeface="+mn-ea"/>
                <a:cs typeface="+mn-cs"/>
              </a:rPr>
              <a:t>двадцать первое марта тысяча девятьсот семьдесят второго года</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тридцатое декабря тысяча девятьсот сорокового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первое октября двухтысячного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одиннадцатое января тысяча восемнадцатого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2500" b="0" i="0" u="none" strike="noStrike" kern="1200" cap="none" spc="0" normalizeH="0" baseline="0" noProof="0" dirty="0">
                <a:ln>
                  <a:noFill/>
                </a:ln>
                <a:solidFill>
                  <a:srgbClr val="0070C0"/>
                </a:solidFill>
                <a:effectLst/>
                <a:uLnTx/>
                <a:uFillTx/>
                <a:latin typeface="Calibri" panose="020F0502020204030204"/>
                <a:ea typeface="+mn-ea"/>
                <a:cs typeface="+mn-cs"/>
              </a:rPr>
              <a:t>двадцать девятое февраля тысяча восемьсот сорок четвертого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пятнадцатое апреля тысяча семисотого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третье июня тысяча четыреста пятьдесят пятого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0070C0"/>
                </a:solidFill>
                <a:effectLst/>
                <a:uLnTx/>
                <a:uFillTx/>
                <a:latin typeface="Calibri" panose="020F0502020204030204"/>
                <a:ea typeface="+mn-ea"/>
                <a:cs typeface="+mn-cs"/>
              </a:rPr>
              <a:t>тридцать первое июля тысяча триста тридцать третьего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двадцать пятое августа девятьсот шестого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десятое сентября трёхтысячного года</a:t>
            </a:r>
          </a:p>
        </p:txBody>
      </p:sp>
    </p:spTree>
    <p:extLst>
      <p:ext uri="{BB962C8B-B14F-4D97-AF65-F5344CB8AC3E}">
        <p14:creationId xmlns:p14="http://schemas.microsoft.com/office/powerpoint/2010/main" val="4189495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0" y="0"/>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9539605" y="738823"/>
            <a:ext cx="2489835" cy="60480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05.11.2001, 18.05.1986, 21.03.1972, 30.12.1940, 01.10.2000, 11.01.1018, 29.02.1844, 15.04.1700, 03.06.1455, 31.07.1333, 25.08.906, 10.09.3000.</a:t>
            </a: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264160" y="71120"/>
            <a:ext cx="9275445" cy="64465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(Это произошло)</a:t>
            </a:r>
          </a:p>
        </p:txBody>
      </p:sp>
      <p:sp>
        <p:nvSpPr>
          <p:cNvPr id="2" name="TextBox 1">
            <a:extLst>
              <a:ext uri="{FF2B5EF4-FFF2-40B4-BE49-F238E27FC236}">
                <a16:creationId xmlns:a16="http://schemas.microsoft.com/office/drawing/2014/main" id="{C5C86F98-C114-C49F-C1CF-6055C3ADFF7A}"/>
              </a:ext>
            </a:extLst>
          </p:cNvPr>
          <p:cNvSpPr txBox="1"/>
          <p:nvPr/>
        </p:nvSpPr>
        <p:spPr>
          <a:xfrm>
            <a:off x="647700" y="1168400"/>
            <a:ext cx="6083300" cy="1200329"/>
          </a:xfrm>
          <a:prstGeom prst="rect">
            <a:avLst/>
          </a:prstGeom>
          <a:solidFill>
            <a:srgbClr val="FFFF00"/>
          </a:solidFill>
        </p:spPr>
        <p:txBody>
          <a:bodyPr wrap="square" rtlCol="0">
            <a:spAutoFit/>
          </a:bodyPr>
          <a:lstStyle/>
          <a:p>
            <a:r>
              <a:rPr lang="ru-RU" dirty="0"/>
              <a:t>Запишите словами эти даты, отвечая на вопрос «Когда это произошло»? Правильные ответы на следующей странице. Постарайтесь сделать задание самостоятельно, используя ответы только для проверки.</a:t>
            </a:r>
          </a:p>
        </p:txBody>
      </p:sp>
    </p:spTree>
    <p:extLst>
      <p:ext uri="{BB962C8B-B14F-4D97-AF65-F5344CB8AC3E}">
        <p14:creationId xmlns:p14="http://schemas.microsoft.com/office/powerpoint/2010/main" val="2043662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0" y="0"/>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9539605" y="738823"/>
            <a:ext cx="2489835" cy="60480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05.11.2001, 18.05.1986, 21.03.1972, 30.12.1940, 01.10.2000, 11.01.1018, 29.02.1844, 15.04.1700, 03.06.1455, 31.07.1333, 25.08.906, 10.09.3000.</a:t>
            </a: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0" y="71120"/>
            <a:ext cx="9539605" cy="67157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(Это произошло)</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пятого ноября две тысячи первого года</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600" b="0" i="0" u="none" strike="noStrike" kern="1200" cap="none" spc="0" normalizeH="0" baseline="0" noProof="0" dirty="0">
                <a:ln>
                  <a:noFill/>
                </a:ln>
                <a:solidFill>
                  <a:srgbClr val="0070C0"/>
                </a:solidFill>
                <a:effectLst/>
                <a:uLnTx/>
                <a:uFillTx/>
                <a:latin typeface="Calibri" panose="020F0502020204030204"/>
                <a:ea typeface="+mn-ea"/>
                <a:cs typeface="+mn-cs"/>
              </a:rPr>
              <a:t>восемнадцатого мая тысяча девятьсот восемьдесят шестого года</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600" b="0" i="0" u="none" strike="noStrike" kern="1200" cap="none" spc="0" normalizeH="0" baseline="0" noProof="0" dirty="0">
                <a:ln>
                  <a:noFill/>
                </a:ln>
                <a:solidFill>
                  <a:srgbClr val="0070C0"/>
                </a:solidFill>
                <a:effectLst/>
                <a:uLnTx/>
                <a:uFillTx/>
                <a:latin typeface="Calibri" panose="020F0502020204030204"/>
                <a:ea typeface="+mn-ea"/>
                <a:cs typeface="+mn-cs"/>
              </a:rPr>
              <a:t>двадцать первого марта тысяча девятьсот семьдесят второго года</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000" b="0" i="0" u="none" strike="noStrike" kern="1200" cap="none" spc="0" normalizeH="0" baseline="0" noProof="0" dirty="0">
                <a:ln>
                  <a:noFill/>
                </a:ln>
                <a:solidFill>
                  <a:srgbClr val="0070C0"/>
                </a:solidFill>
                <a:effectLst/>
                <a:uLnTx/>
                <a:uFillTx/>
                <a:latin typeface="Calibri" panose="020F0502020204030204"/>
                <a:ea typeface="+mn-ea"/>
                <a:cs typeface="+mn-cs"/>
              </a:rPr>
              <a:t>тридцатого декабря тысяча девятьсот сорокового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первого октября двухтысячного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одиннадцатого января тысяча восемнадцатого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2500" b="0" i="0" u="none" strike="noStrike" kern="1200" cap="none" spc="0" normalizeH="0" baseline="0" noProof="0" dirty="0">
                <a:ln>
                  <a:noFill/>
                </a:ln>
                <a:solidFill>
                  <a:srgbClr val="0070C0"/>
                </a:solidFill>
                <a:effectLst/>
                <a:uLnTx/>
                <a:uFillTx/>
                <a:latin typeface="Calibri" panose="020F0502020204030204"/>
                <a:ea typeface="+mn-ea"/>
                <a:cs typeface="+mn-cs"/>
              </a:rPr>
              <a:t>двадцать девятого февраля тысяча восемьсот сорок четвертого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пятнадцатого апреля тысяча семисотого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000" b="0" i="0" u="none" strike="noStrike" kern="1200" cap="none" spc="0" normalizeH="0" baseline="0" noProof="0" dirty="0">
                <a:ln>
                  <a:noFill/>
                </a:ln>
                <a:solidFill>
                  <a:srgbClr val="0070C0"/>
                </a:solidFill>
                <a:effectLst/>
                <a:uLnTx/>
                <a:uFillTx/>
                <a:latin typeface="Calibri" panose="020F0502020204030204"/>
                <a:ea typeface="+mn-ea"/>
                <a:cs typeface="+mn-cs"/>
              </a:rPr>
              <a:t>третьего июня тысяча четыреста пятьдесят пятого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0070C0"/>
                </a:solidFill>
                <a:effectLst/>
                <a:uLnTx/>
                <a:uFillTx/>
                <a:latin typeface="Calibri" panose="020F0502020204030204"/>
                <a:ea typeface="+mn-ea"/>
                <a:cs typeface="+mn-cs"/>
              </a:rPr>
              <a:t>тридцать первого июля тысяча триста тридцать третьего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двадцать пятого августа девятьсот шестого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десятого сентября трёхтысячного года</a:t>
            </a:r>
          </a:p>
        </p:txBody>
      </p:sp>
    </p:spTree>
    <p:extLst>
      <p:ext uri="{BB962C8B-B14F-4D97-AF65-F5344CB8AC3E}">
        <p14:creationId xmlns:p14="http://schemas.microsoft.com/office/powerpoint/2010/main" val="1027461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0" y="0"/>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25095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a:t>
            </a:r>
            <a:r>
              <a:rPr kumimoji="0" lang="en-US" sz="4400" b="0"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 это день, когда я родился / родилась.</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Я родился / родилась … .</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337AAD89-D981-46AF-A8D2-35B3DF3078E3}"/>
              </a:ext>
            </a:extLst>
          </p:cNvPr>
          <p:cNvSpPr txBox="1"/>
          <p:nvPr/>
        </p:nvSpPr>
        <p:spPr>
          <a:xfrm>
            <a:off x="2576830" y="4757739"/>
            <a:ext cx="6083300" cy="646331"/>
          </a:xfrm>
          <a:prstGeom prst="rect">
            <a:avLst/>
          </a:prstGeom>
          <a:solidFill>
            <a:srgbClr val="FFFF00"/>
          </a:solidFill>
        </p:spPr>
        <p:txBody>
          <a:bodyPr wrap="square" rtlCol="0">
            <a:spAutoFit/>
          </a:bodyPr>
          <a:lstStyle/>
          <a:p>
            <a:r>
              <a:rPr lang="ru-RU" dirty="0"/>
              <a:t>Дополните предложения информацией о себе, используя полные даты (число, месяц, год).</a:t>
            </a:r>
          </a:p>
        </p:txBody>
      </p:sp>
    </p:spTree>
    <p:extLst>
      <p:ext uri="{BB962C8B-B14F-4D97-AF65-F5344CB8AC3E}">
        <p14:creationId xmlns:p14="http://schemas.microsoft.com/office/powerpoint/2010/main" val="4251956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4602480" y="388938"/>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4284647" y="1848609"/>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23 сентября 2022 года</a:t>
            </a:r>
          </a:p>
        </p:txBody>
      </p:sp>
      <p:sp>
        <p:nvSpPr>
          <p:cNvPr id="6" name="Текст 2">
            <a:extLst>
              <a:ext uri="{FF2B5EF4-FFF2-40B4-BE49-F238E27FC236}">
                <a16:creationId xmlns:a16="http://schemas.microsoft.com/office/drawing/2014/main" id="{9BC6DAF7-0F0E-4A4B-9C67-79CB8BC364B9}"/>
              </a:ext>
            </a:extLst>
          </p:cNvPr>
          <p:cNvSpPr txBox="1">
            <a:spLocks/>
          </p:cNvSpPr>
          <p:nvPr/>
        </p:nvSpPr>
        <p:spPr>
          <a:xfrm>
            <a:off x="56002" y="2021806"/>
            <a:ext cx="4105184" cy="824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Сегодня </a:t>
            </a: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двадцать треть</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е</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сентября</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13" name="TextBox 12">
            <a:extLst>
              <a:ext uri="{FF2B5EF4-FFF2-40B4-BE49-F238E27FC236}">
                <a16:creationId xmlns:a16="http://schemas.microsoft.com/office/drawing/2014/main" id="{F094650F-2EC6-4D8A-B24F-59FC5D662CE8}"/>
              </a:ext>
            </a:extLst>
          </p:cNvPr>
          <p:cNvSpPr txBox="1"/>
          <p:nvPr/>
        </p:nvSpPr>
        <p:spPr>
          <a:xfrm>
            <a:off x="7292415" y="1937379"/>
            <a:ext cx="488271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a:t>
            </a:r>
            <a:r>
              <a:rPr kumimoji="0" lang="ru-RU" sz="2000" b="0" i="0" u="dotDash" strike="noStrike" kern="1200" cap="none" spc="0" normalizeH="0" baseline="0" noProof="0" dirty="0">
                <a:ln>
                  <a:noFill/>
                </a:ln>
                <a:solidFill>
                  <a:srgbClr val="0070C0"/>
                </a:solidFill>
                <a:effectLst/>
                <a:uLnTx/>
                <a:uFillTx/>
                <a:latin typeface="Calibri" panose="020F0502020204030204"/>
                <a:ea typeface="+mn-ea"/>
                <a:cs typeface="+mn-cs"/>
              </a:rPr>
              <a:t>двадцать треть</a:t>
            </a:r>
            <a:r>
              <a:rPr kumimoji="0" lang="ru-RU" sz="2000" b="1" i="0" u="dotDash" strike="noStrike" kern="1200" cap="none" spc="0" normalizeH="0" baseline="0" noProof="0" dirty="0">
                <a:ln>
                  <a:noFill/>
                </a:ln>
                <a:solidFill>
                  <a:srgbClr val="0070C0"/>
                </a:solidFill>
                <a:effectLst/>
                <a:uLnTx/>
                <a:uFillTx/>
                <a:latin typeface="Calibri" panose="020F0502020204030204"/>
                <a:ea typeface="+mn-ea"/>
                <a:cs typeface="+mn-cs"/>
              </a:rPr>
              <a:t>его</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сентября</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2" name="Текст 2">
            <a:extLst>
              <a:ext uri="{FF2B5EF4-FFF2-40B4-BE49-F238E27FC236}">
                <a16:creationId xmlns:a16="http://schemas.microsoft.com/office/drawing/2014/main" id="{6BF61B61-5492-068E-EB58-E1BD67455206}"/>
              </a:ext>
            </a:extLst>
          </p:cNvPr>
          <p:cNvSpPr txBox="1">
            <a:spLocks/>
          </p:cNvSpPr>
          <p:nvPr/>
        </p:nvSpPr>
        <p:spPr>
          <a:xfrm>
            <a:off x="4284647" y="3156709"/>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сентябрь 2022 года</a:t>
            </a:r>
          </a:p>
        </p:txBody>
      </p:sp>
      <p:sp>
        <p:nvSpPr>
          <p:cNvPr id="3" name="Текст 2">
            <a:extLst>
              <a:ext uri="{FF2B5EF4-FFF2-40B4-BE49-F238E27FC236}">
                <a16:creationId xmlns:a16="http://schemas.microsoft.com/office/drawing/2014/main" id="{3D6A0E9A-71E1-253B-233A-E0B8559D3B5C}"/>
              </a:ext>
            </a:extLst>
          </p:cNvPr>
          <p:cNvSpPr txBox="1">
            <a:spLocks/>
          </p:cNvSpPr>
          <p:nvPr/>
        </p:nvSpPr>
        <p:spPr>
          <a:xfrm>
            <a:off x="179463" y="3429000"/>
            <a:ext cx="4105184" cy="824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Сейчас </a:t>
            </a: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сентябр</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ь</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7" name="TextBox 6">
            <a:extLst>
              <a:ext uri="{FF2B5EF4-FFF2-40B4-BE49-F238E27FC236}">
                <a16:creationId xmlns:a16="http://schemas.microsoft.com/office/drawing/2014/main" id="{F4B07FDE-AD1E-E319-019D-424A7F5E6CE4}"/>
              </a:ext>
            </a:extLst>
          </p:cNvPr>
          <p:cNvSpPr txBox="1"/>
          <p:nvPr/>
        </p:nvSpPr>
        <p:spPr>
          <a:xfrm>
            <a:off x="7309282" y="3297869"/>
            <a:ext cx="488271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a:t>
            </a:r>
            <a:r>
              <a:rPr kumimoji="0" lang="ru-RU" sz="2000" b="0" i="0" u="dotDash" strike="noStrike" kern="1200" cap="none" spc="0" normalizeH="0" baseline="0" noProof="0" dirty="0">
                <a:ln>
                  <a:noFill/>
                </a:ln>
                <a:solidFill>
                  <a:srgbClr val="0070C0"/>
                </a:solidFill>
                <a:effectLst/>
                <a:uLnTx/>
                <a:uFillTx/>
                <a:latin typeface="Calibri" panose="020F0502020204030204"/>
                <a:ea typeface="+mn-ea"/>
                <a:cs typeface="+mn-cs"/>
              </a:rPr>
              <a:t>в сентябр</a:t>
            </a:r>
            <a:r>
              <a:rPr kumimoji="0" lang="ru-RU" sz="2000" b="1" i="0" u="dotDash" strike="noStrike" kern="1200" cap="none" spc="0" normalizeH="0" baseline="0" noProof="0" dirty="0">
                <a:ln>
                  <a:noFill/>
                </a:ln>
                <a:solidFill>
                  <a:srgbClr val="0070C0"/>
                </a:solidFill>
                <a:effectLst/>
                <a:uLnTx/>
                <a:uFillTx/>
                <a:latin typeface="Calibri" panose="020F0502020204030204"/>
                <a:ea typeface="+mn-ea"/>
                <a:cs typeface="+mn-cs"/>
              </a:rPr>
              <a:t>е</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8" name="Текст 2">
            <a:extLst>
              <a:ext uri="{FF2B5EF4-FFF2-40B4-BE49-F238E27FC236}">
                <a16:creationId xmlns:a16="http://schemas.microsoft.com/office/drawing/2014/main" id="{E4F2A371-0B98-014F-52D0-7E871C9D79C4}"/>
              </a:ext>
            </a:extLst>
          </p:cNvPr>
          <p:cNvSpPr txBox="1">
            <a:spLocks/>
          </p:cNvSpPr>
          <p:nvPr/>
        </p:nvSpPr>
        <p:spPr>
          <a:xfrm>
            <a:off x="4403404" y="4771825"/>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2022 год</a:t>
            </a:r>
          </a:p>
        </p:txBody>
      </p:sp>
      <p:sp>
        <p:nvSpPr>
          <p:cNvPr id="9" name="Текст 2">
            <a:extLst>
              <a:ext uri="{FF2B5EF4-FFF2-40B4-BE49-F238E27FC236}">
                <a16:creationId xmlns:a16="http://schemas.microsoft.com/office/drawing/2014/main" id="{304B0A54-866E-B197-4075-7972F3DB93F9}"/>
              </a:ext>
            </a:extLst>
          </p:cNvPr>
          <p:cNvSpPr txBox="1">
            <a:spLocks/>
          </p:cNvSpPr>
          <p:nvPr/>
        </p:nvSpPr>
        <p:spPr>
          <a:xfrm>
            <a:off x="179463" y="4730097"/>
            <a:ext cx="4105184" cy="824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Сейчас</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lang="ru-RU" sz="2000" u="sng" dirty="0">
                <a:solidFill>
                  <a:srgbClr val="FF0000"/>
                </a:solidFill>
                <a:latin typeface="Calibri" panose="020F0502020204030204"/>
              </a:rPr>
              <a:t>две тысячи двадцать втор</a:t>
            </a:r>
            <a:r>
              <a:rPr lang="ru-RU" sz="2000" b="1" u="sng" dirty="0">
                <a:solidFill>
                  <a:srgbClr val="FF0000"/>
                </a:solidFill>
                <a:latin typeface="Calibri" panose="020F0502020204030204"/>
              </a:rPr>
              <a:t>ой</a:t>
            </a:r>
            <a:r>
              <a:rPr lang="ru-RU" sz="2000" u="sng" dirty="0">
                <a:solidFill>
                  <a:srgbClr val="FF0000"/>
                </a:solidFill>
                <a:latin typeface="Calibri" panose="020F0502020204030204"/>
              </a:rPr>
              <a:t> го</a:t>
            </a:r>
            <a:r>
              <a:rPr lang="ru-RU" sz="2000" b="1" u="sng" dirty="0">
                <a:solidFill>
                  <a:srgbClr val="FF0000"/>
                </a:solidFill>
                <a:latin typeface="Calibri" panose="020F0502020204030204"/>
              </a:rPr>
              <a:t>д</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0" name="TextBox 9">
            <a:extLst>
              <a:ext uri="{FF2B5EF4-FFF2-40B4-BE49-F238E27FC236}">
                <a16:creationId xmlns:a16="http://schemas.microsoft.com/office/drawing/2014/main" id="{A62CDBC0-CADD-5BF3-6C90-C998D98CA09C}"/>
              </a:ext>
            </a:extLst>
          </p:cNvPr>
          <p:cNvSpPr txBox="1"/>
          <p:nvPr/>
        </p:nvSpPr>
        <p:spPr>
          <a:xfrm>
            <a:off x="7309282" y="4686012"/>
            <a:ext cx="488271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lang="ru-RU" sz="2000" u="dotDash" dirty="0">
                <a:solidFill>
                  <a:srgbClr val="0070C0"/>
                </a:solidFill>
                <a:latin typeface="Calibri" panose="020F0502020204030204"/>
              </a:rPr>
              <a:t>в две тысячи двадцать втор</a:t>
            </a:r>
            <a:r>
              <a:rPr lang="ru-RU" sz="2000" b="1" u="dotDash" dirty="0">
                <a:solidFill>
                  <a:srgbClr val="0070C0"/>
                </a:solidFill>
                <a:latin typeface="Calibri" panose="020F0502020204030204"/>
              </a:rPr>
              <a:t>ом</a:t>
            </a:r>
            <a:r>
              <a:rPr lang="ru-RU" sz="2000" u="dotDash" dirty="0">
                <a:solidFill>
                  <a:srgbClr val="0070C0"/>
                </a:solidFill>
                <a:latin typeface="Calibri" panose="020F0502020204030204"/>
              </a:rPr>
              <a:t> год</a:t>
            </a:r>
            <a:r>
              <a:rPr lang="ru-RU" sz="2000" b="1" u="dotDash" dirty="0">
                <a:solidFill>
                  <a:srgbClr val="0070C0"/>
                </a:solidFill>
                <a:latin typeface="Calibri" panose="020F0502020204030204"/>
              </a:rPr>
              <a:t>у</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 name="TextBox 10">
            <a:extLst>
              <a:ext uri="{FF2B5EF4-FFF2-40B4-BE49-F238E27FC236}">
                <a16:creationId xmlns:a16="http://schemas.microsoft.com/office/drawing/2014/main" id="{869C8293-27D9-DC38-8E0E-B56FEFD37578}"/>
              </a:ext>
            </a:extLst>
          </p:cNvPr>
          <p:cNvSpPr txBox="1"/>
          <p:nvPr/>
        </p:nvSpPr>
        <p:spPr>
          <a:xfrm>
            <a:off x="2636557" y="5721783"/>
            <a:ext cx="6083300" cy="923330"/>
          </a:xfrm>
          <a:prstGeom prst="rect">
            <a:avLst/>
          </a:prstGeom>
          <a:solidFill>
            <a:srgbClr val="FFFF00"/>
          </a:solidFill>
        </p:spPr>
        <p:txBody>
          <a:bodyPr wrap="square" rtlCol="0">
            <a:spAutoFit/>
          </a:bodyPr>
          <a:lstStyle/>
          <a:p>
            <a:r>
              <a:rPr lang="ru-RU" dirty="0"/>
              <a:t>Обратите внимание на различия в формах при различных способах обозначения даты: полностью (три компонента — число, месяц, год), месяц и год и только год.</a:t>
            </a:r>
          </a:p>
        </p:txBody>
      </p:sp>
    </p:spTree>
    <p:extLst>
      <p:ext uri="{BB962C8B-B14F-4D97-AF65-F5344CB8AC3E}">
        <p14:creationId xmlns:p14="http://schemas.microsoft.com/office/powerpoint/2010/main" val="3817164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0" y="0"/>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42370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Я родился / родилась … </a:t>
            </a:r>
            <a:r>
              <a:rPr kumimoji="0" lang="ru-RU" sz="4400" b="0" i="1" u="none" strike="noStrike" kern="1200" cap="none" spc="0" normalizeH="0" baseline="0" noProof="0" dirty="0">
                <a:ln>
                  <a:noFill/>
                </a:ln>
                <a:solidFill>
                  <a:srgbClr val="0070C0"/>
                </a:solidFill>
                <a:effectLst/>
                <a:uLnTx/>
                <a:uFillTx/>
                <a:latin typeface="Calibri" panose="020F0502020204030204"/>
                <a:ea typeface="+mn-ea"/>
                <a:cs typeface="+mn-cs"/>
              </a:rPr>
              <a:t>(полная дата)</a:t>
            </a: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Я родился / родилась … </a:t>
            </a:r>
            <a:r>
              <a:rPr kumimoji="0" lang="ru-RU" sz="4400" b="0" i="1" u="none" strike="noStrike" kern="1200" cap="none" spc="0" normalizeH="0" baseline="0" noProof="0" dirty="0">
                <a:ln>
                  <a:noFill/>
                </a:ln>
                <a:solidFill>
                  <a:srgbClr val="0070C0"/>
                </a:solidFill>
                <a:effectLst/>
                <a:uLnTx/>
                <a:uFillTx/>
                <a:latin typeface="Calibri" panose="020F0502020204030204"/>
                <a:ea typeface="+mn-ea"/>
                <a:cs typeface="+mn-cs"/>
              </a:rPr>
              <a:t>(месяц)</a:t>
            </a: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Я родился / родилась … </a:t>
            </a:r>
            <a:r>
              <a:rPr kumimoji="0" lang="ru-RU" sz="4400" b="0" i="1" u="none" strike="noStrike" kern="1200" cap="none" spc="0" normalizeH="0" baseline="0" noProof="0" dirty="0">
                <a:ln>
                  <a:noFill/>
                </a:ln>
                <a:solidFill>
                  <a:srgbClr val="0070C0"/>
                </a:solidFill>
                <a:effectLst/>
                <a:uLnTx/>
                <a:uFillTx/>
                <a:latin typeface="Calibri" panose="020F0502020204030204"/>
                <a:ea typeface="+mn-ea"/>
                <a:cs typeface="+mn-cs"/>
              </a:rPr>
              <a:t>(год)</a:t>
            </a: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B0CEBAB7-5B66-CFA5-59BA-A4A33FC4A0B9}"/>
              </a:ext>
            </a:extLst>
          </p:cNvPr>
          <p:cNvSpPr txBox="1"/>
          <p:nvPr/>
        </p:nvSpPr>
        <p:spPr>
          <a:xfrm>
            <a:off x="3291840" y="503444"/>
            <a:ext cx="6511290" cy="646331"/>
          </a:xfrm>
          <a:prstGeom prst="rect">
            <a:avLst/>
          </a:prstGeom>
          <a:solidFill>
            <a:srgbClr val="FFFF00"/>
          </a:solidFill>
        </p:spPr>
        <p:txBody>
          <a:bodyPr wrap="square" rtlCol="0">
            <a:spAutoFit/>
          </a:bodyPr>
          <a:lstStyle/>
          <a:p>
            <a:r>
              <a:rPr lang="ru-RU" dirty="0"/>
              <a:t>Дополните предложения информацией о себе, используя три различные формы: полную дату, только месяц и только год.</a:t>
            </a:r>
          </a:p>
        </p:txBody>
      </p:sp>
    </p:spTree>
    <p:extLst>
      <p:ext uri="{BB962C8B-B14F-4D97-AF65-F5344CB8AC3E}">
        <p14:creationId xmlns:p14="http://schemas.microsoft.com/office/powerpoint/2010/main" val="1637784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Объект 3">
            <a:extLst>
              <a:ext uri="{FF2B5EF4-FFF2-40B4-BE49-F238E27FC236}">
                <a16:creationId xmlns:a16="http://schemas.microsoft.com/office/drawing/2014/main" id="{E46A4028-5E15-54DA-C3E4-46B151B83B80}"/>
              </a:ext>
            </a:extLst>
          </p:cNvPr>
          <p:cNvSpPr>
            <a:spLocks noGrp="1"/>
          </p:cNvSpPr>
          <p:nvPr>
            <p:ph idx="1"/>
          </p:nvPr>
        </p:nvSpPr>
        <p:spPr/>
        <p:txBody>
          <a:bodyPr/>
          <a:lstStyle/>
          <a:p>
            <a:pPr marL="0" indent="0" algn="ctr">
              <a:buNone/>
            </a:pPr>
            <a:r>
              <a:rPr lang="ru-RU" sz="4000" b="1" dirty="0"/>
              <a:t>Имена числительные</a:t>
            </a:r>
          </a:p>
          <a:p>
            <a:pPr marL="0" indent="0" algn="ctr">
              <a:buNone/>
            </a:pPr>
            <a:endParaRPr lang="ru-RU" i="1" dirty="0"/>
          </a:p>
          <a:p>
            <a:pPr marL="0" indent="0" algn="ctr">
              <a:buNone/>
            </a:pPr>
            <a:endParaRPr lang="ru-RU" i="1" dirty="0"/>
          </a:p>
          <a:p>
            <a:pPr marL="0" indent="0" algn="ctr">
              <a:buNone/>
            </a:pPr>
            <a:r>
              <a:rPr lang="ru-RU" i="1" dirty="0"/>
              <a:t>Сколько? Какой (по счету)?</a:t>
            </a:r>
          </a:p>
        </p:txBody>
      </p:sp>
    </p:spTree>
    <p:extLst>
      <p:ext uri="{BB962C8B-B14F-4D97-AF65-F5344CB8AC3E}">
        <p14:creationId xmlns:p14="http://schemas.microsoft.com/office/powerpoint/2010/main" val="3019539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7200" b="1" dirty="0">
                <a:effectLst>
                  <a:outerShdw blurRad="38100" dist="38100" dir="2700000" algn="tl">
                    <a:srgbClr val="000000">
                      <a:alpha val="43137"/>
                    </a:srgbClr>
                  </a:outerShdw>
                </a:effectLst>
                <a:latin typeface="Book Antiqua" panose="02040602050305030304" pitchFamily="18" charset="0"/>
              </a:rPr>
              <a:t>Числительные</a:t>
            </a:r>
            <a:endParaRPr lang="ru-RU" sz="3600" b="1" dirty="0">
              <a:effectLst>
                <a:outerShdw blurRad="38100" dist="38100" dir="2700000" algn="tl">
                  <a:srgbClr val="000000">
                    <a:alpha val="43137"/>
                  </a:srgbClr>
                </a:outerShdw>
              </a:effectLst>
              <a:latin typeface="Book Antiqua" panose="02040602050305030304" pitchFamily="18" charset="0"/>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3000"/>
              </a:spcBef>
              <a:spcAft>
                <a:spcPts val="3000"/>
              </a:spcAft>
              <a:buNone/>
            </a:pPr>
            <a:r>
              <a:rPr lang="ru-RU" sz="4400" dirty="0"/>
              <a:t>Просклоняйте числительные по падежам:</a:t>
            </a:r>
          </a:p>
          <a:p>
            <a:pPr marL="0" indent="0" algn="ctr">
              <a:spcBef>
                <a:spcPts val="3000"/>
              </a:spcBef>
              <a:spcAft>
                <a:spcPts val="3000"/>
              </a:spcAft>
              <a:buNone/>
            </a:pPr>
            <a:endParaRPr lang="ru-RU" sz="4000" dirty="0">
              <a:solidFill>
                <a:srgbClr val="0070C0"/>
              </a:solidFill>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
        <p:nvSpPr>
          <p:cNvPr id="3" name="TextBox 2">
            <a:extLst>
              <a:ext uri="{FF2B5EF4-FFF2-40B4-BE49-F238E27FC236}">
                <a16:creationId xmlns:a16="http://schemas.microsoft.com/office/drawing/2014/main" id="{111CF929-BDA5-EE07-9A26-7406AB6256F9}"/>
              </a:ext>
            </a:extLst>
          </p:cNvPr>
          <p:cNvSpPr txBox="1"/>
          <p:nvPr/>
        </p:nvSpPr>
        <p:spPr>
          <a:xfrm>
            <a:off x="2716530" y="1206447"/>
            <a:ext cx="5614670" cy="369332"/>
          </a:xfrm>
          <a:prstGeom prst="rect">
            <a:avLst/>
          </a:prstGeom>
          <a:solidFill>
            <a:srgbClr val="FFFF00"/>
          </a:solidFill>
        </p:spPr>
        <p:txBody>
          <a:bodyPr wrap="square" rtlCol="0">
            <a:spAutoFit/>
          </a:bodyPr>
          <a:lstStyle/>
          <a:p>
            <a:r>
              <a:rPr lang="ru-RU" dirty="0"/>
              <a:t>Повторите правила склонения числительных (см. сайт)</a:t>
            </a:r>
          </a:p>
        </p:txBody>
      </p:sp>
      <p:sp>
        <p:nvSpPr>
          <p:cNvPr id="5" name="TextBox 4">
            <a:extLst>
              <a:ext uri="{FF2B5EF4-FFF2-40B4-BE49-F238E27FC236}">
                <a16:creationId xmlns:a16="http://schemas.microsoft.com/office/drawing/2014/main" id="{03F5DA59-1431-32F6-AB4D-65A24F25A493}"/>
              </a:ext>
            </a:extLst>
          </p:cNvPr>
          <p:cNvSpPr txBox="1"/>
          <p:nvPr/>
        </p:nvSpPr>
        <p:spPr>
          <a:xfrm>
            <a:off x="2716530" y="5730848"/>
            <a:ext cx="6083300" cy="923330"/>
          </a:xfrm>
          <a:prstGeom prst="rect">
            <a:avLst/>
          </a:prstGeom>
          <a:solidFill>
            <a:srgbClr val="FFFF00"/>
          </a:solidFill>
        </p:spPr>
        <p:txBody>
          <a:bodyPr wrap="square" rtlCol="0">
            <a:spAutoFit/>
          </a:bodyPr>
          <a:lstStyle/>
          <a:p>
            <a:r>
              <a:rPr lang="ru-RU" dirty="0"/>
              <a:t>Ответ на следующей странице. Постарайтесь самостоятельно заполнить таблицу, воспользовавшись следующей страницей только для проверки.</a:t>
            </a:r>
          </a:p>
        </p:txBody>
      </p:sp>
      <p:pic>
        <p:nvPicPr>
          <p:cNvPr id="7" name="Рисунок 6">
            <a:extLst>
              <a:ext uri="{FF2B5EF4-FFF2-40B4-BE49-F238E27FC236}">
                <a16:creationId xmlns:a16="http://schemas.microsoft.com/office/drawing/2014/main" id="{F9AB5E12-E350-52CD-22CA-5B4E6E47451E}"/>
              </a:ext>
            </a:extLst>
          </p:cNvPr>
          <p:cNvPicPr>
            <a:picLocks noChangeAspect="1"/>
          </p:cNvPicPr>
          <p:nvPr/>
        </p:nvPicPr>
        <p:blipFill>
          <a:blip r:embed="rId2"/>
          <a:stretch>
            <a:fillRect/>
          </a:stretch>
        </p:blipFill>
        <p:spPr>
          <a:xfrm>
            <a:off x="8713470" y="955233"/>
            <a:ext cx="1524000" cy="352425"/>
          </a:xfrm>
          <a:prstGeom prst="rect">
            <a:avLst/>
          </a:prstGeom>
        </p:spPr>
      </p:pic>
      <p:sp>
        <p:nvSpPr>
          <p:cNvPr id="16" name="Стрелка: изогнутая вверх 15">
            <a:extLst>
              <a:ext uri="{FF2B5EF4-FFF2-40B4-BE49-F238E27FC236}">
                <a16:creationId xmlns:a16="http://schemas.microsoft.com/office/drawing/2014/main" id="{011D1005-2FC9-345A-F1DD-7819011D99CD}"/>
              </a:ext>
            </a:extLst>
          </p:cNvPr>
          <p:cNvSpPr/>
          <p:nvPr/>
        </p:nvSpPr>
        <p:spPr>
          <a:xfrm rot="20996696">
            <a:off x="7801645" y="1387826"/>
            <a:ext cx="2125530" cy="54345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2426706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7200" b="1" dirty="0">
                <a:effectLst>
                  <a:outerShdw blurRad="38100" dist="38100" dir="2700000" algn="tl">
                    <a:srgbClr val="000000">
                      <a:alpha val="43137"/>
                    </a:srgbClr>
                  </a:outerShdw>
                </a:effectLst>
                <a:latin typeface="Book Antiqua" panose="02040602050305030304" pitchFamily="18" charset="0"/>
              </a:rPr>
              <a:t>Числительные</a:t>
            </a:r>
            <a:endParaRPr lang="ru-RU" sz="3600" b="1" dirty="0">
              <a:effectLst>
                <a:outerShdw blurRad="38100" dist="38100" dir="2700000" algn="tl">
                  <a:srgbClr val="000000">
                    <a:alpha val="43137"/>
                  </a:srgbClr>
                </a:outerShdw>
              </a:effectLst>
              <a:latin typeface="Book Antiqua" panose="02040602050305030304" pitchFamily="18" charset="0"/>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3000"/>
              </a:spcBef>
              <a:spcAft>
                <a:spcPts val="3000"/>
              </a:spcAft>
              <a:buNone/>
            </a:pPr>
            <a:r>
              <a:rPr lang="ru-RU" sz="4400" dirty="0"/>
              <a:t>Просклоняйте числительные по падежам:</a:t>
            </a:r>
          </a:p>
          <a:p>
            <a:pPr marL="0" indent="0" algn="ctr">
              <a:spcBef>
                <a:spcPts val="3000"/>
              </a:spcBef>
              <a:spcAft>
                <a:spcPts val="3000"/>
              </a:spcAft>
              <a:buNone/>
            </a:pPr>
            <a:endParaRPr lang="ru-RU" sz="4000" dirty="0">
              <a:solidFill>
                <a:srgbClr val="0070C0"/>
              </a:solidFill>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86512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r>
                        <a:rPr lang="ru-RU" dirty="0"/>
                        <a:t>сто пятьдесят два</a:t>
                      </a:r>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r>
                        <a:rPr lang="ru-RU" dirty="0"/>
                        <a:t>ста пятидесяти двух</a:t>
                      </a:r>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r>
                        <a:rPr lang="ru-RU" dirty="0"/>
                        <a:t>ста пятидесяти двум</a:t>
                      </a:r>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r>
                        <a:rPr lang="ru-RU" dirty="0"/>
                        <a:t>сто пятьдесят два</a:t>
                      </a:r>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r>
                        <a:rPr lang="ru-RU" dirty="0"/>
                        <a:t>пятнадцатью</a:t>
                      </a:r>
                    </a:p>
                  </a:txBody>
                  <a:tcPr/>
                </a:tc>
                <a:tc>
                  <a:txBody>
                    <a:bodyPr/>
                    <a:lstStyle/>
                    <a:p>
                      <a:r>
                        <a:rPr lang="ru-RU" dirty="0"/>
                        <a:t>сорока</a:t>
                      </a:r>
                    </a:p>
                  </a:txBody>
                  <a:tcPr/>
                </a:tc>
                <a:tc>
                  <a:txBody>
                    <a:bodyPr/>
                    <a:lstStyle/>
                    <a:p>
                      <a:r>
                        <a:rPr lang="ru-RU" dirty="0"/>
                        <a:t>ста пятьюдесятью двумя</a:t>
                      </a:r>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r>
                        <a:rPr lang="ru-RU" dirty="0"/>
                        <a:t>(о) пятнадцати</a:t>
                      </a:r>
                    </a:p>
                  </a:txBody>
                  <a:tcPr/>
                </a:tc>
                <a:tc>
                  <a:txBody>
                    <a:bodyPr/>
                    <a:lstStyle/>
                    <a:p>
                      <a:r>
                        <a:rPr lang="ru-RU" dirty="0"/>
                        <a:t>(о) сорока</a:t>
                      </a:r>
                    </a:p>
                  </a:txBody>
                  <a:tcPr/>
                </a:tc>
                <a:tc>
                  <a:txBody>
                    <a:bodyPr/>
                    <a:lstStyle/>
                    <a:p>
                      <a:r>
                        <a:rPr lang="ru-RU" dirty="0"/>
                        <a:t>(о) ста пятидесяти двух</a:t>
                      </a:r>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430942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7200" b="1" dirty="0">
                <a:effectLst>
                  <a:outerShdw blurRad="38100" dist="38100" dir="2700000" algn="tl">
                    <a:srgbClr val="000000">
                      <a:alpha val="43137"/>
                    </a:srgbClr>
                  </a:outerShdw>
                </a:effectLst>
                <a:latin typeface="Book Antiqua" panose="02040602050305030304" pitchFamily="18" charset="0"/>
              </a:rPr>
              <a:t>Числительные</a:t>
            </a:r>
            <a:endParaRPr lang="ru-RU" sz="3600" b="1" dirty="0">
              <a:effectLst>
                <a:outerShdw blurRad="38100" dist="38100" dir="2700000" algn="tl">
                  <a:srgbClr val="000000">
                    <a:alpha val="43137"/>
                  </a:srgbClr>
                </a:outerShdw>
              </a:effectLst>
              <a:latin typeface="Book Antiqua" panose="02040602050305030304" pitchFamily="18" charset="0"/>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588984" y="887767"/>
            <a:ext cx="10485120" cy="6480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3000"/>
              </a:spcBef>
              <a:spcAft>
                <a:spcPts val="3000"/>
              </a:spcAft>
              <a:buNone/>
            </a:pPr>
            <a:r>
              <a:rPr lang="ru-RU" sz="3600" dirty="0"/>
              <a:t>Просклоняйте группы с числительными по падежам:</a:t>
            </a:r>
          </a:p>
          <a:p>
            <a:pPr marL="0" indent="0" algn="ctr">
              <a:spcBef>
                <a:spcPts val="3000"/>
              </a:spcBef>
              <a:spcAft>
                <a:spcPts val="3000"/>
              </a:spcAft>
              <a:buNone/>
            </a:pPr>
            <a:endParaRPr lang="ru-RU" sz="4000" dirty="0">
              <a:solidFill>
                <a:srgbClr val="0070C0"/>
              </a:solidFill>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241177" y="1606859"/>
          <a:ext cx="11709646" cy="5251140"/>
        </p:xfrm>
        <a:graphic>
          <a:graphicData uri="http://schemas.openxmlformats.org/drawingml/2006/table">
            <a:tbl>
              <a:tblPr firstRow="1" bandRow="1">
                <a:tableStyleId>{5C22544A-7EE6-4342-B048-85BDC9FD1C3A}</a:tableStyleId>
              </a:tblPr>
              <a:tblGrid>
                <a:gridCol w="627474">
                  <a:extLst>
                    <a:ext uri="{9D8B030D-6E8A-4147-A177-3AD203B41FA5}">
                      <a16:colId xmlns:a16="http://schemas.microsoft.com/office/drawing/2014/main" val="306233312"/>
                    </a:ext>
                  </a:extLst>
                </a:gridCol>
                <a:gridCol w="1032649">
                  <a:extLst>
                    <a:ext uri="{9D8B030D-6E8A-4147-A177-3AD203B41FA5}">
                      <a16:colId xmlns:a16="http://schemas.microsoft.com/office/drawing/2014/main" val="224024768"/>
                    </a:ext>
                  </a:extLst>
                </a:gridCol>
                <a:gridCol w="10049523">
                  <a:extLst>
                    <a:ext uri="{9D8B030D-6E8A-4147-A177-3AD203B41FA5}">
                      <a16:colId xmlns:a16="http://schemas.microsoft.com/office/drawing/2014/main" val="2190849953"/>
                    </a:ext>
                  </a:extLst>
                </a:gridCol>
              </a:tblGrid>
              <a:tr h="481457">
                <a:tc>
                  <a:txBody>
                    <a:bodyPr/>
                    <a:lstStyle/>
                    <a:p>
                      <a:endParaRPr lang="ru-RU"/>
                    </a:p>
                  </a:txBody>
                  <a:tcPr/>
                </a:tc>
                <a:tc>
                  <a:txBody>
                    <a:bodyPr/>
                    <a:lstStyle/>
                    <a:p>
                      <a:endParaRPr lang="ru-RU"/>
                    </a:p>
                  </a:txBody>
                  <a:tcPr/>
                </a:tc>
                <a:tc>
                  <a:txBody>
                    <a:bodyPr/>
                    <a:lstStyle/>
                    <a:p>
                      <a:pPr algn="ctr"/>
                      <a:r>
                        <a:rPr lang="ru-RU" dirty="0"/>
                        <a:t>512 346 789 + дерево</a:t>
                      </a:r>
                    </a:p>
                  </a:txBody>
                  <a:tcPr/>
                </a:tc>
                <a:extLst>
                  <a:ext uri="{0D108BD9-81ED-4DB2-BD59-A6C34878D82A}">
                    <a16:rowId xmlns:a16="http://schemas.microsoft.com/office/drawing/2014/main" val="695847614"/>
                  </a:ext>
                </a:extLst>
              </a:tr>
              <a:tr h="831007">
                <a:tc>
                  <a:txBody>
                    <a:bodyPr/>
                    <a:lstStyle/>
                    <a:p>
                      <a:r>
                        <a:rPr lang="ru-RU" sz="1600" dirty="0"/>
                        <a:t>И.П.</a:t>
                      </a:r>
                    </a:p>
                  </a:txBody>
                  <a:tcPr/>
                </a:tc>
                <a:tc>
                  <a:txBody>
                    <a:bodyPr/>
                    <a:lstStyle/>
                    <a:p>
                      <a:r>
                        <a:rPr lang="ru-RU" sz="1200" i="1" dirty="0">
                          <a:solidFill>
                            <a:srgbClr val="0070C0"/>
                          </a:solidFill>
                        </a:rPr>
                        <a:t>Это КТО/ЧТО?</a:t>
                      </a:r>
                    </a:p>
                  </a:txBody>
                  <a:tcPr/>
                </a:tc>
                <a:tc>
                  <a:txBody>
                    <a:bodyPr/>
                    <a:lstStyle/>
                    <a:p>
                      <a:endParaRPr lang="ru-RU" sz="1800" u="sng" dirty="0"/>
                    </a:p>
                  </a:txBody>
                  <a:tcPr/>
                </a:tc>
                <a:extLst>
                  <a:ext uri="{0D108BD9-81ED-4DB2-BD59-A6C34878D82A}">
                    <a16:rowId xmlns:a16="http://schemas.microsoft.com/office/drawing/2014/main" val="2586298609"/>
                  </a:ext>
                </a:extLst>
              </a:tr>
              <a:tr h="831007">
                <a:tc>
                  <a:txBody>
                    <a:bodyPr/>
                    <a:lstStyle/>
                    <a:p>
                      <a:r>
                        <a:rPr lang="ru-RU" sz="1600" dirty="0"/>
                        <a:t>Р.П.</a:t>
                      </a:r>
                    </a:p>
                  </a:txBody>
                  <a:tcPr/>
                </a:tc>
                <a:tc>
                  <a:txBody>
                    <a:bodyPr/>
                    <a:lstStyle/>
                    <a:p>
                      <a:r>
                        <a:rPr lang="ru-RU" sz="1200" i="1" dirty="0">
                          <a:solidFill>
                            <a:srgbClr val="0070C0"/>
                          </a:solidFill>
                        </a:rPr>
                        <a:t>Нет КОГО/ЧЕГО?</a:t>
                      </a:r>
                    </a:p>
                  </a:txBody>
                  <a:tcPr/>
                </a:tc>
                <a:tc>
                  <a:txBody>
                    <a:bodyPr/>
                    <a:lstStyle/>
                    <a:p>
                      <a:endParaRPr lang="ru-RU" sz="1800" u="sng" dirty="0"/>
                    </a:p>
                  </a:txBody>
                  <a:tcPr/>
                </a:tc>
                <a:extLst>
                  <a:ext uri="{0D108BD9-81ED-4DB2-BD59-A6C34878D82A}">
                    <a16:rowId xmlns:a16="http://schemas.microsoft.com/office/drawing/2014/main" val="2181143366"/>
                  </a:ext>
                </a:extLst>
              </a:tr>
              <a:tr h="791435">
                <a:tc>
                  <a:txBody>
                    <a:bodyPr/>
                    <a:lstStyle/>
                    <a:p>
                      <a:r>
                        <a:rPr lang="ru-RU" sz="1600" dirty="0"/>
                        <a:t>Д.П.</a:t>
                      </a:r>
                    </a:p>
                  </a:txBody>
                  <a:tcPr/>
                </a:tc>
                <a:tc>
                  <a:txBody>
                    <a:bodyPr/>
                    <a:lstStyle/>
                    <a:p>
                      <a:r>
                        <a:rPr lang="ru-RU" sz="1200" i="1" dirty="0">
                          <a:solidFill>
                            <a:srgbClr val="0070C0"/>
                          </a:solidFill>
                        </a:rPr>
                        <a:t>Рад КОМУ/ЧЕМУ</a:t>
                      </a:r>
                    </a:p>
                  </a:txBody>
                  <a:tcPr/>
                </a:tc>
                <a:tc>
                  <a:txBody>
                    <a:bodyPr/>
                    <a:lstStyle/>
                    <a:p>
                      <a:endParaRPr lang="ru-RU" sz="1800" u="sng" dirty="0"/>
                    </a:p>
                  </a:txBody>
                  <a:tcPr/>
                </a:tc>
                <a:extLst>
                  <a:ext uri="{0D108BD9-81ED-4DB2-BD59-A6C34878D82A}">
                    <a16:rowId xmlns:a16="http://schemas.microsoft.com/office/drawing/2014/main" val="3618094169"/>
                  </a:ext>
                </a:extLst>
              </a:tr>
              <a:tr h="831007">
                <a:tc>
                  <a:txBody>
                    <a:bodyPr/>
                    <a:lstStyle/>
                    <a:p>
                      <a:r>
                        <a:rPr lang="ru-RU" sz="1600" dirty="0"/>
                        <a:t>В.П.</a:t>
                      </a:r>
                    </a:p>
                  </a:txBody>
                  <a:tcPr/>
                </a:tc>
                <a:tc>
                  <a:txBody>
                    <a:bodyPr/>
                    <a:lstStyle/>
                    <a:p>
                      <a:r>
                        <a:rPr lang="ru-RU" sz="1200" i="1" dirty="0">
                          <a:solidFill>
                            <a:srgbClr val="0070C0"/>
                          </a:solidFill>
                        </a:rPr>
                        <a:t>Вижу КОГО/ЧТО?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800" u="sng" dirty="0"/>
                    </a:p>
                  </a:txBody>
                  <a:tcPr/>
                </a:tc>
                <a:extLst>
                  <a:ext uri="{0D108BD9-81ED-4DB2-BD59-A6C34878D82A}">
                    <a16:rowId xmlns:a16="http://schemas.microsoft.com/office/drawing/2014/main" val="2744253777"/>
                  </a:ext>
                </a:extLst>
              </a:tr>
              <a:tr h="831007">
                <a:tc>
                  <a:txBody>
                    <a:bodyPr/>
                    <a:lstStyle/>
                    <a:p>
                      <a:r>
                        <a:rPr lang="ru-RU" sz="1600" dirty="0"/>
                        <a:t>Т.П.</a:t>
                      </a:r>
                    </a:p>
                  </a:txBody>
                  <a:tcPr/>
                </a:tc>
                <a:tc>
                  <a:txBody>
                    <a:bodyPr/>
                    <a:lstStyle/>
                    <a:p>
                      <a:r>
                        <a:rPr lang="ru-RU" sz="1200" i="1" dirty="0">
                          <a:solidFill>
                            <a:srgbClr val="0070C0"/>
                          </a:solidFill>
                        </a:rPr>
                        <a:t>Доволен КЕМ/ЧЕМ?</a:t>
                      </a:r>
                    </a:p>
                  </a:txBody>
                  <a:tcPr/>
                </a:tc>
                <a:tc>
                  <a:txBody>
                    <a:bodyPr/>
                    <a:lstStyle/>
                    <a:p>
                      <a:endParaRPr lang="ru-RU" sz="1800" u="sng" dirty="0"/>
                    </a:p>
                  </a:txBody>
                  <a:tcPr/>
                </a:tc>
                <a:extLst>
                  <a:ext uri="{0D108BD9-81ED-4DB2-BD59-A6C34878D82A}">
                    <a16:rowId xmlns:a16="http://schemas.microsoft.com/office/drawing/2014/main" val="2691078819"/>
                  </a:ext>
                </a:extLst>
              </a:tr>
              <a:tr h="654220">
                <a:tc>
                  <a:txBody>
                    <a:bodyPr/>
                    <a:lstStyle/>
                    <a:p>
                      <a:r>
                        <a:rPr lang="ru-RU" sz="1600" dirty="0"/>
                        <a:t>П.П.</a:t>
                      </a:r>
                    </a:p>
                  </a:txBody>
                  <a:tcPr/>
                </a:tc>
                <a:tc>
                  <a:txBody>
                    <a:bodyPr/>
                    <a:lstStyle/>
                    <a:p>
                      <a:r>
                        <a:rPr lang="ru-RU" sz="1200" i="1" dirty="0">
                          <a:solidFill>
                            <a:srgbClr val="0070C0"/>
                          </a:solidFill>
                        </a:rPr>
                        <a:t>Думаю о КОМ/ЧЁМ?</a:t>
                      </a:r>
                    </a:p>
                  </a:txBody>
                  <a:tcPr/>
                </a:tc>
                <a:tc>
                  <a:txBody>
                    <a:bodyPr/>
                    <a:lstStyle/>
                    <a:p>
                      <a:endParaRPr lang="ru-RU" sz="1800" u="sng" dirty="0"/>
                    </a:p>
                  </a:txBody>
                  <a:tcPr/>
                </a:tc>
                <a:extLst>
                  <a:ext uri="{0D108BD9-81ED-4DB2-BD59-A6C34878D82A}">
                    <a16:rowId xmlns:a16="http://schemas.microsoft.com/office/drawing/2014/main" val="421694240"/>
                  </a:ext>
                </a:extLst>
              </a:tr>
            </a:tbl>
          </a:graphicData>
        </a:graphic>
      </p:graphicFrame>
      <p:sp>
        <p:nvSpPr>
          <p:cNvPr id="3" name="TextBox 2">
            <a:extLst>
              <a:ext uri="{FF2B5EF4-FFF2-40B4-BE49-F238E27FC236}">
                <a16:creationId xmlns:a16="http://schemas.microsoft.com/office/drawing/2014/main" id="{85367CA3-861E-ADDC-8AC3-463AF98CCBAB}"/>
              </a:ext>
            </a:extLst>
          </p:cNvPr>
          <p:cNvSpPr txBox="1"/>
          <p:nvPr/>
        </p:nvSpPr>
        <p:spPr>
          <a:xfrm>
            <a:off x="3910330" y="4054448"/>
            <a:ext cx="6083300" cy="923330"/>
          </a:xfrm>
          <a:prstGeom prst="rect">
            <a:avLst/>
          </a:prstGeom>
          <a:solidFill>
            <a:srgbClr val="FFFF00"/>
          </a:solidFill>
        </p:spPr>
        <p:txBody>
          <a:bodyPr wrap="square" rtlCol="0">
            <a:spAutoFit/>
          </a:bodyPr>
          <a:lstStyle/>
          <a:p>
            <a:r>
              <a:rPr lang="ru-RU" dirty="0"/>
              <a:t>Ответ на следующей странице. Постарайтесь самостоятельно заполнить таблицу, воспользовавшись следующей страницей только для проверки.</a:t>
            </a:r>
          </a:p>
        </p:txBody>
      </p:sp>
    </p:spTree>
    <p:extLst>
      <p:ext uri="{BB962C8B-B14F-4D97-AF65-F5344CB8AC3E}">
        <p14:creationId xmlns:p14="http://schemas.microsoft.com/office/powerpoint/2010/main" val="3316707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7200" b="1" dirty="0">
                <a:effectLst>
                  <a:outerShdw blurRad="38100" dist="38100" dir="2700000" algn="tl">
                    <a:srgbClr val="000000">
                      <a:alpha val="43137"/>
                    </a:srgbClr>
                  </a:outerShdw>
                </a:effectLst>
                <a:latin typeface="Book Antiqua" panose="02040602050305030304" pitchFamily="18" charset="0"/>
              </a:rPr>
              <a:t>Числительные</a:t>
            </a:r>
            <a:endParaRPr lang="ru-RU" sz="3600" b="1" dirty="0">
              <a:effectLst>
                <a:outerShdw blurRad="38100" dist="38100" dir="2700000" algn="tl">
                  <a:srgbClr val="000000">
                    <a:alpha val="43137"/>
                  </a:srgbClr>
                </a:outerShdw>
              </a:effectLst>
              <a:latin typeface="Book Antiqua" panose="02040602050305030304" pitchFamily="18" charset="0"/>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241177" y="887767"/>
            <a:ext cx="10832927" cy="6480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3000"/>
              </a:spcBef>
              <a:spcAft>
                <a:spcPts val="3000"/>
              </a:spcAft>
              <a:buNone/>
            </a:pPr>
            <a:r>
              <a:rPr lang="ru-RU" sz="3600" dirty="0"/>
              <a:t>Просклоняйте группы с числительными по падежам:</a:t>
            </a:r>
          </a:p>
          <a:p>
            <a:pPr marL="0" indent="0" algn="ctr">
              <a:spcBef>
                <a:spcPts val="3000"/>
              </a:spcBef>
              <a:spcAft>
                <a:spcPts val="3000"/>
              </a:spcAft>
              <a:buNone/>
            </a:pPr>
            <a:endParaRPr lang="ru-RU" sz="4000" dirty="0">
              <a:solidFill>
                <a:srgbClr val="0070C0"/>
              </a:solidFill>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241177" y="1606859"/>
          <a:ext cx="11709646" cy="5251140"/>
        </p:xfrm>
        <a:graphic>
          <a:graphicData uri="http://schemas.openxmlformats.org/drawingml/2006/table">
            <a:tbl>
              <a:tblPr firstRow="1" bandRow="1">
                <a:tableStyleId>{5C22544A-7EE6-4342-B048-85BDC9FD1C3A}</a:tableStyleId>
              </a:tblPr>
              <a:tblGrid>
                <a:gridCol w="627474">
                  <a:extLst>
                    <a:ext uri="{9D8B030D-6E8A-4147-A177-3AD203B41FA5}">
                      <a16:colId xmlns:a16="http://schemas.microsoft.com/office/drawing/2014/main" val="306233312"/>
                    </a:ext>
                  </a:extLst>
                </a:gridCol>
                <a:gridCol w="1032649">
                  <a:extLst>
                    <a:ext uri="{9D8B030D-6E8A-4147-A177-3AD203B41FA5}">
                      <a16:colId xmlns:a16="http://schemas.microsoft.com/office/drawing/2014/main" val="224024768"/>
                    </a:ext>
                  </a:extLst>
                </a:gridCol>
                <a:gridCol w="10049523">
                  <a:extLst>
                    <a:ext uri="{9D8B030D-6E8A-4147-A177-3AD203B41FA5}">
                      <a16:colId xmlns:a16="http://schemas.microsoft.com/office/drawing/2014/main" val="2190849953"/>
                    </a:ext>
                  </a:extLst>
                </a:gridCol>
              </a:tblGrid>
              <a:tr h="481457">
                <a:tc>
                  <a:txBody>
                    <a:bodyPr/>
                    <a:lstStyle/>
                    <a:p>
                      <a:endParaRPr lang="ru-RU"/>
                    </a:p>
                  </a:txBody>
                  <a:tcPr/>
                </a:tc>
                <a:tc>
                  <a:txBody>
                    <a:bodyPr/>
                    <a:lstStyle/>
                    <a:p>
                      <a:endParaRPr lang="ru-RU"/>
                    </a:p>
                  </a:txBody>
                  <a:tcPr/>
                </a:tc>
                <a:tc>
                  <a:txBody>
                    <a:bodyPr/>
                    <a:lstStyle/>
                    <a:p>
                      <a:pPr algn="ctr"/>
                      <a:r>
                        <a:rPr lang="ru-RU" dirty="0"/>
                        <a:t>512 346 789 + дерево</a:t>
                      </a:r>
                    </a:p>
                  </a:txBody>
                  <a:tcPr/>
                </a:tc>
                <a:extLst>
                  <a:ext uri="{0D108BD9-81ED-4DB2-BD59-A6C34878D82A}">
                    <a16:rowId xmlns:a16="http://schemas.microsoft.com/office/drawing/2014/main" val="695847614"/>
                  </a:ext>
                </a:extLst>
              </a:tr>
              <a:tr h="831007">
                <a:tc>
                  <a:txBody>
                    <a:bodyPr/>
                    <a:lstStyle/>
                    <a:p>
                      <a:r>
                        <a:rPr lang="ru-RU" sz="1600" dirty="0"/>
                        <a:t>И.П.</a:t>
                      </a:r>
                    </a:p>
                  </a:txBody>
                  <a:tcPr/>
                </a:tc>
                <a:tc>
                  <a:txBody>
                    <a:bodyPr/>
                    <a:lstStyle/>
                    <a:p>
                      <a:r>
                        <a:rPr lang="ru-RU" sz="1200" i="1" dirty="0">
                          <a:solidFill>
                            <a:srgbClr val="0070C0"/>
                          </a:solidFill>
                        </a:rPr>
                        <a:t>Это КТО/ЧТО?</a:t>
                      </a:r>
                    </a:p>
                  </a:txBody>
                  <a:tcPr/>
                </a:tc>
                <a:tc>
                  <a:txBody>
                    <a:bodyPr/>
                    <a:lstStyle/>
                    <a:p>
                      <a:r>
                        <a:rPr lang="ru-RU" sz="1800" dirty="0"/>
                        <a:t>пят</a:t>
                      </a:r>
                      <a:r>
                        <a:rPr lang="ru-RU" sz="1800" u="none" dirty="0"/>
                        <a:t>ь</a:t>
                      </a:r>
                      <a:r>
                        <a:rPr lang="ru-RU" sz="1800" dirty="0"/>
                        <a:t>сот двенадцать миллион</a:t>
                      </a:r>
                      <a:r>
                        <a:rPr lang="ru-RU" sz="1800" u="sng" dirty="0"/>
                        <a:t>ов</a:t>
                      </a:r>
                      <a:r>
                        <a:rPr lang="ru-RU" sz="1800" dirty="0"/>
                        <a:t> триста сорок шесть тыся</a:t>
                      </a:r>
                      <a:r>
                        <a:rPr lang="ru-RU" sz="1800" u="sng" dirty="0"/>
                        <a:t>ч</a:t>
                      </a:r>
                      <a:r>
                        <a:rPr lang="ru-RU" sz="1800" dirty="0"/>
                        <a:t> семьсот восемьдесят девять деревь</a:t>
                      </a:r>
                      <a:r>
                        <a:rPr lang="ru-RU" sz="1800" u="sng" dirty="0"/>
                        <a:t>ев</a:t>
                      </a:r>
                    </a:p>
                  </a:txBody>
                  <a:tcPr/>
                </a:tc>
                <a:extLst>
                  <a:ext uri="{0D108BD9-81ED-4DB2-BD59-A6C34878D82A}">
                    <a16:rowId xmlns:a16="http://schemas.microsoft.com/office/drawing/2014/main" val="2586298609"/>
                  </a:ext>
                </a:extLst>
              </a:tr>
              <a:tr h="831007">
                <a:tc>
                  <a:txBody>
                    <a:bodyPr/>
                    <a:lstStyle/>
                    <a:p>
                      <a:r>
                        <a:rPr lang="ru-RU" sz="1600" dirty="0"/>
                        <a:t>Р.П.</a:t>
                      </a:r>
                    </a:p>
                  </a:txBody>
                  <a:tcPr/>
                </a:tc>
                <a:tc>
                  <a:txBody>
                    <a:bodyPr/>
                    <a:lstStyle/>
                    <a:p>
                      <a:r>
                        <a:rPr lang="ru-RU" sz="1200" i="1" dirty="0">
                          <a:solidFill>
                            <a:srgbClr val="0070C0"/>
                          </a:solidFill>
                        </a:rPr>
                        <a:t>Нет КОГО/ЧЕГО?</a:t>
                      </a:r>
                    </a:p>
                  </a:txBody>
                  <a:tcPr/>
                </a:tc>
                <a:tc>
                  <a:txBody>
                    <a:bodyPr/>
                    <a:lstStyle/>
                    <a:p>
                      <a:r>
                        <a:rPr lang="ru-RU" sz="1800" dirty="0"/>
                        <a:t>пят</a:t>
                      </a:r>
                      <a:r>
                        <a:rPr lang="ru-RU" sz="1800" u="sng" dirty="0"/>
                        <a:t>и</a:t>
                      </a:r>
                      <a:r>
                        <a:rPr lang="ru-RU" sz="1800" dirty="0"/>
                        <a:t>сот двенадцат</a:t>
                      </a:r>
                      <a:r>
                        <a:rPr lang="ru-RU" sz="1800" u="sng" dirty="0"/>
                        <a:t>и</a:t>
                      </a:r>
                      <a:r>
                        <a:rPr lang="ru-RU" sz="1800" dirty="0"/>
                        <a:t> миллион</a:t>
                      </a:r>
                      <a:r>
                        <a:rPr lang="ru-RU" sz="1800" u="sng" dirty="0"/>
                        <a:t>ов</a:t>
                      </a:r>
                      <a:r>
                        <a:rPr lang="ru-RU" sz="1800" dirty="0"/>
                        <a:t> тр</a:t>
                      </a:r>
                      <a:r>
                        <a:rPr lang="ru-RU" sz="1800" u="sng" dirty="0"/>
                        <a:t>ёх</a:t>
                      </a:r>
                      <a:r>
                        <a:rPr lang="ru-RU" sz="1800" dirty="0"/>
                        <a:t>с</a:t>
                      </a:r>
                      <a:r>
                        <a:rPr lang="ru-RU" sz="1800" u="sng" dirty="0"/>
                        <a:t>от</a:t>
                      </a:r>
                      <a:r>
                        <a:rPr lang="ru-RU" sz="1800" dirty="0"/>
                        <a:t> сорок</a:t>
                      </a:r>
                      <a:r>
                        <a:rPr lang="ru-RU" sz="1800" u="sng" dirty="0"/>
                        <a:t>а</a:t>
                      </a:r>
                      <a:r>
                        <a:rPr lang="ru-RU" sz="1800" dirty="0"/>
                        <a:t> шест</a:t>
                      </a:r>
                      <a:r>
                        <a:rPr lang="ru-RU" sz="1800" u="sng" dirty="0"/>
                        <a:t>и</a:t>
                      </a:r>
                      <a:r>
                        <a:rPr lang="ru-RU" sz="1800" dirty="0"/>
                        <a:t> тыся</a:t>
                      </a:r>
                      <a:r>
                        <a:rPr lang="ru-RU" sz="1800" u="sng" dirty="0"/>
                        <a:t>ч</a:t>
                      </a:r>
                      <a:r>
                        <a:rPr lang="ru-RU" sz="1800" dirty="0"/>
                        <a:t> сем</a:t>
                      </a:r>
                      <a:r>
                        <a:rPr lang="ru-RU" sz="1800" u="sng" dirty="0"/>
                        <a:t>и</a:t>
                      </a:r>
                      <a:r>
                        <a:rPr lang="ru-RU" sz="1800" dirty="0"/>
                        <a:t>сот восьм</a:t>
                      </a:r>
                      <a:r>
                        <a:rPr lang="ru-RU" sz="1800" u="sng" dirty="0"/>
                        <a:t>и</a:t>
                      </a:r>
                      <a:r>
                        <a:rPr lang="ru-RU" sz="1800" dirty="0"/>
                        <a:t>десят</a:t>
                      </a:r>
                      <a:r>
                        <a:rPr lang="ru-RU" sz="1800" u="sng" dirty="0"/>
                        <a:t>и</a:t>
                      </a:r>
                      <a:r>
                        <a:rPr lang="ru-RU" sz="1800" dirty="0"/>
                        <a:t> девят</a:t>
                      </a:r>
                      <a:r>
                        <a:rPr lang="ru-RU" sz="1800" u="sng" dirty="0"/>
                        <a:t>и</a:t>
                      </a:r>
                      <a:r>
                        <a:rPr lang="ru-RU" sz="1800" dirty="0"/>
                        <a:t> деревь</a:t>
                      </a:r>
                      <a:r>
                        <a:rPr lang="ru-RU" sz="1800" u="sng" dirty="0"/>
                        <a:t>ев</a:t>
                      </a:r>
                    </a:p>
                  </a:txBody>
                  <a:tcPr/>
                </a:tc>
                <a:extLst>
                  <a:ext uri="{0D108BD9-81ED-4DB2-BD59-A6C34878D82A}">
                    <a16:rowId xmlns:a16="http://schemas.microsoft.com/office/drawing/2014/main" val="2181143366"/>
                  </a:ext>
                </a:extLst>
              </a:tr>
              <a:tr h="791435">
                <a:tc>
                  <a:txBody>
                    <a:bodyPr/>
                    <a:lstStyle/>
                    <a:p>
                      <a:r>
                        <a:rPr lang="ru-RU" sz="1600" dirty="0"/>
                        <a:t>Д.П.</a:t>
                      </a:r>
                    </a:p>
                  </a:txBody>
                  <a:tcPr/>
                </a:tc>
                <a:tc>
                  <a:txBody>
                    <a:bodyPr/>
                    <a:lstStyle/>
                    <a:p>
                      <a:r>
                        <a:rPr lang="ru-RU" sz="1200" i="1" dirty="0">
                          <a:solidFill>
                            <a:srgbClr val="0070C0"/>
                          </a:solidFill>
                        </a:rPr>
                        <a:t>Рад КОМУ/ЧЕМУ</a:t>
                      </a:r>
                    </a:p>
                  </a:txBody>
                  <a:tcPr/>
                </a:tc>
                <a:tc>
                  <a:txBody>
                    <a:bodyPr/>
                    <a:lstStyle/>
                    <a:p>
                      <a:r>
                        <a:rPr lang="ru-RU" sz="1800" dirty="0"/>
                        <a:t>пят</a:t>
                      </a:r>
                      <a:r>
                        <a:rPr lang="ru-RU" sz="1800" u="sng" dirty="0"/>
                        <a:t>и</a:t>
                      </a:r>
                      <a:r>
                        <a:rPr lang="ru-RU" sz="1800" dirty="0"/>
                        <a:t>ст</a:t>
                      </a:r>
                      <a:r>
                        <a:rPr lang="ru-RU" sz="1800" u="sng" dirty="0"/>
                        <a:t>ам</a:t>
                      </a:r>
                      <a:r>
                        <a:rPr lang="ru-RU" sz="1800" dirty="0"/>
                        <a:t> двенадцат</a:t>
                      </a:r>
                      <a:r>
                        <a:rPr lang="ru-RU" sz="1800" u="sng" dirty="0"/>
                        <a:t>и</a:t>
                      </a:r>
                      <a:r>
                        <a:rPr lang="ru-RU" sz="1800" dirty="0"/>
                        <a:t> миллион</a:t>
                      </a:r>
                      <a:r>
                        <a:rPr lang="ru-RU" sz="1800" u="sng" dirty="0"/>
                        <a:t>ам</a:t>
                      </a:r>
                      <a:r>
                        <a:rPr lang="ru-RU" sz="1800" dirty="0"/>
                        <a:t> тр</a:t>
                      </a:r>
                      <a:r>
                        <a:rPr lang="ru-RU" sz="1800" u="sng" dirty="0"/>
                        <a:t>ём</a:t>
                      </a:r>
                      <a:r>
                        <a:rPr lang="ru-RU" sz="1800" dirty="0"/>
                        <a:t>ст</a:t>
                      </a:r>
                      <a:r>
                        <a:rPr lang="ru-RU" sz="1800" u="sng" dirty="0"/>
                        <a:t>ам</a:t>
                      </a:r>
                      <a:r>
                        <a:rPr lang="ru-RU" sz="1800" dirty="0"/>
                        <a:t> сорок</a:t>
                      </a:r>
                      <a:r>
                        <a:rPr lang="ru-RU" sz="1800" u="sng" dirty="0"/>
                        <a:t>а</a:t>
                      </a:r>
                      <a:r>
                        <a:rPr lang="ru-RU" sz="1800" dirty="0"/>
                        <a:t> шест</a:t>
                      </a:r>
                      <a:r>
                        <a:rPr lang="ru-RU" sz="1800" u="sng" dirty="0"/>
                        <a:t>и</a:t>
                      </a:r>
                      <a:r>
                        <a:rPr lang="ru-RU" sz="1800" dirty="0"/>
                        <a:t> тысяч</a:t>
                      </a:r>
                      <a:r>
                        <a:rPr lang="ru-RU" sz="1800" u="sng" dirty="0"/>
                        <a:t>ам</a:t>
                      </a:r>
                      <a:r>
                        <a:rPr lang="ru-RU" sz="1800" dirty="0"/>
                        <a:t> сем</a:t>
                      </a:r>
                      <a:r>
                        <a:rPr lang="ru-RU" sz="1800" u="sng" dirty="0"/>
                        <a:t>и</a:t>
                      </a:r>
                      <a:r>
                        <a:rPr lang="ru-RU" sz="1800" dirty="0"/>
                        <a:t>ст</a:t>
                      </a:r>
                      <a:r>
                        <a:rPr lang="ru-RU" sz="1800" u="sng" dirty="0"/>
                        <a:t>ам</a:t>
                      </a:r>
                      <a:r>
                        <a:rPr lang="ru-RU" sz="1800" dirty="0"/>
                        <a:t> восьм</a:t>
                      </a:r>
                      <a:r>
                        <a:rPr lang="ru-RU" sz="1800" u="sng" dirty="0"/>
                        <a:t>и</a:t>
                      </a:r>
                      <a:r>
                        <a:rPr lang="ru-RU" sz="1800" dirty="0"/>
                        <a:t>десят</a:t>
                      </a:r>
                      <a:r>
                        <a:rPr lang="ru-RU" sz="1800" u="sng" dirty="0"/>
                        <a:t>и</a:t>
                      </a:r>
                      <a:r>
                        <a:rPr lang="ru-RU" sz="1800" dirty="0"/>
                        <a:t> девят</a:t>
                      </a:r>
                      <a:r>
                        <a:rPr lang="ru-RU" sz="1800" u="sng" dirty="0"/>
                        <a:t>и</a:t>
                      </a:r>
                      <a:r>
                        <a:rPr lang="ru-RU" sz="1800" dirty="0"/>
                        <a:t> деревь</a:t>
                      </a:r>
                      <a:r>
                        <a:rPr lang="ru-RU" sz="1800" u="sng" dirty="0"/>
                        <a:t>ям</a:t>
                      </a:r>
                    </a:p>
                  </a:txBody>
                  <a:tcPr/>
                </a:tc>
                <a:extLst>
                  <a:ext uri="{0D108BD9-81ED-4DB2-BD59-A6C34878D82A}">
                    <a16:rowId xmlns:a16="http://schemas.microsoft.com/office/drawing/2014/main" val="3618094169"/>
                  </a:ext>
                </a:extLst>
              </a:tr>
              <a:tr h="831007">
                <a:tc>
                  <a:txBody>
                    <a:bodyPr/>
                    <a:lstStyle/>
                    <a:p>
                      <a:r>
                        <a:rPr lang="ru-RU" sz="1600" dirty="0"/>
                        <a:t>В.П.</a:t>
                      </a:r>
                    </a:p>
                  </a:txBody>
                  <a:tcPr/>
                </a:tc>
                <a:tc>
                  <a:txBody>
                    <a:bodyPr/>
                    <a:lstStyle/>
                    <a:p>
                      <a:r>
                        <a:rPr lang="ru-RU" sz="1200" i="1" dirty="0">
                          <a:solidFill>
                            <a:srgbClr val="0070C0"/>
                          </a:solidFill>
                        </a:rPr>
                        <a:t>Вижу КОГО/ЧТО?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a:t>пят</a:t>
                      </a:r>
                      <a:r>
                        <a:rPr lang="ru-RU" sz="1800" u="none" dirty="0"/>
                        <a:t>ь</a:t>
                      </a:r>
                      <a:r>
                        <a:rPr lang="ru-RU" sz="1800" dirty="0"/>
                        <a:t>сот двенадцать миллион</a:t>
                      </a:r>
                      <a:r>
                        <a:rPr lang="ru-RU" sz="1800" u="sng" dirty="0"/>
                        <a:t>ов</a:t>
                      </a:r>
                      <a:r>
                        <a:rPr lang="ru-RU" sz="1800" dirty="0"/>
                        <a:t> триста сорок шесть тысяч семьсот восемьдесят девять дерев</a:t>
                      </a:r>
                      <a:r>
                        <a:rPr lang="ru-RU" sz="1800" u="none" dirty="0"/>
                        <a:t>ь</a:t>
                      </a:r>
                      <a:r>
                        <a:rPr lang="ru-RU" sz="1800" u="sng" dirty="0"/>
                        <a:t>ев</a:t>
                      </a:r>
                    </a:p>
                  </a:txBody>
                  <a:tcPr/>
                </a:tc>
                <a:extLst>
                  <a:ext uri="{0D108BD9-81ED-4DB2-BD59-A6C34878D82A}">
                    <a16:rowId xmlns:a16="http://schemas.microsoft.com/office/drawing/2014/main" val="2744253777"/>
                  </a:ext>
                </a:extLst>
              </a:tr>
              <a:tr h="831007">
                <a:tc>
                  <a:txBody>
                    <a:bodyPr/>
                    <a:lstStyle/>
                    <a:p>
                      <a:r>
                        <a:rPr lang="ru-RU" sz="1600" dirty="0"/>
                        <a:t>Т.П.</a:t>
                      </a:r>
                    </a:p>
                  </a:txBody>
                  <a:tcPr/>
                </a:tc>
                <a:tc>
                  <a:txBody>
                    <a:bodyPr/>
                    <a:lstStyle/>
                    <a:p>
                      <a:r>
                        <a:rPr lang="ru-RU" sz="1200" i="1" dirty="0">
                          <a:solidFill>
                            <a:srgbClr val="0070C0"/>
                          </a:solidFill>
                        </a:rPr>
                        <a:t>Доволен КЕМ/ЧЕМ?</a:t>
                      </a:r>
                    </a:p>
                  </a:txBody>
                  <a:tcPr/>
                </a:tc>
                <a:tc>
                  <a:txBody>
                    <a:bodyPr/>
                    <a:lstStyle/>
                    <a:p>
                      <a:r>
                        <a:rPr lang="ru-RU" sz="1800" dirty="0"/>
                        <a:t>пят</a:t>
                      </a:r>
                      <a:r>
                        <a:rPr lang="ru-RU" sz="1800" u="sng" dirty="0"/>
                        <a:t>ью</a:t>
                      </a:r>
                      <a:r>
                        <a:rPr lang="ru-RU" sz="1800" dirty="0"/>
                        <a:t>ст</a:t>
                      </a:r>
                      <a:r>
                        <a:rPr lang="ru-RU" sz="1800" u="sng" dirty="0"/>
                        <a:t>ами</a:t>
                      </a:r>
                      <a:r>
                        <a:rPr lang="ru-RU" sz="1800" dirty="0"/>
                        <a:t> двенадцать</a:t>
                      </a:r>
                      <a:r>
                        <a:rPr lang="ru-RU" sz="1800" u="sng" dirty="0"/>
                        <a:t>ю</a:t>
                      </a:r>
                      <a:r>
                        <a:rPr lang="ru-RU" sz="1800" dirty="0"/>
                        <a:t> миллион</a:t>
                      </a:r>
                      <a:r>
                        <a:rPr lang="ru-RU" sz="1800" u="sng" dirty="0"/>
                        <a:t>ами</a:t>
                      </a:r>
                      <a:r>
                        <a:rPr lang="ru-RU" sz="1800" dirty="0"/>
                        <a:t> трем</a:t>
                      </a:r>
                      <a:r>
                        <a:rPr lang="ru-RU" sz="1800" u="sng" dirty="0"/>
                        <a:t>я</a:t>
                      </a:r>
                      <a:r>
                        <a:rPr lang="ru-RU" sz="1800" dirty="0"/>
                        <a:t>ст</a:t>
                      </a:r>
                      <a:r>
                        <a:rPr lang="ru-RU" sz="1800" u="sng" dirty="0"/>
                        <a:t>ами</a:t>
                      </a:r>
                      <a:r>
                        <a:rPr lang="ru-RU" sz="1800" dirty="0"/>
                        <a:t> сорок</a:t>
                      </a:r>
                      <a:r>
                        <a:rPr lang="ru-RU" sz="1800" u="sng" dirty="0"/>
                        <a:t>а</a:t>
                      </a:r>
                      <a:r>
                        <a:rPr lang="ru-RU" sz="1800" dirty="0"/>
                        <a:t> шесть</a:t>
                      </a:r>
                      <a:r>
                        <a:rPr lang="ru-RU" sz="1800" u="sng" dirty="0"/>
                        <a:t>ю</a:t>
                      </a:r>
                      <a:r>
                        <a:rPr lang="ru-RU" sz="1800" dirty="0"/>
                        <a:t> тысяч</a:t>
                      </a:r>
                      <a:r>
                        <a:rPr lang="ru-RU" sz="1800" u="sng" dirty="0"/>
                        <a:t>ами</a:t>
                      </a:r>
                      <a:r>
                        <a:rPr lang="ru-RU" sz="1800" dirty="0"/>
                        <a:t> семь</a:t>
                      </a:r>
                      <a:r>
                        <a:rPr lang="ru-RU" sz="1800" u="sng" dirty="0"/>
                        <a:t>ю</a:t>
                      </a:r>
                      <a:r>
                        <a:rPr lang="ru-RU" sz="1800" dirty="0"/>
                        <a:t>ст</a:t>
                      </a:r>
                      <a:r>
                        <a:rPr lang="ru-RU" sz="1800" u="sng" dirty="0"/>
                        <a:t>ами</a:t>
                      </a:r>
                      <a:r>
                        <a:rPr lang="ru-RU" sz="1800" dirty="0"/>
                        <a:t> восьмь</a:t>
                      </a:r>
                      <a:r>
                        <a:rPr lang="ru-RU" sz="1800" u="sng" dirty="0"/>
                        <a:t>ю</a:t>
                      </a:r>
                      <a:r>
                        <a:rPr lang="ru-RU" sz="1800" dirty="0"/>
                        <a:t>десять</a:t>
                      </a:r>
                      <a:r>
                        <a:rPr lang="ru-RU" sz="1800" u="sng" dirty="0"/>
                        <a:t>ю/</a:t>
                      </a:r>
                      <a:r>
                        <a:rPr lang="ru-RU" sz="1800" dirty="0" err="1"/>
                        <a:t>восемь</a:t>
                      </a:r>
                      <a:r>
                        <a:rPr lang="ru-RU" sz="1800" u="sng" dirty="0" err="1"/>
                        <a:t>ю</a:t>
                      </a:r>
                      <a:r>
                        <a:rPr lang="ru-RU" sz="1800" dirty="0" err="1"/>
                        <a:t>десять</a:t>
                      </a:r>
                      <a:r>
                        <a:rPr lang="ru-RU" sz="1800" u="sng" dirty="0" err="1"/>
                        <a:t>ю</a:t>
                      </a:r>
                      <a:r>
                        <a:rPr lang="ru-RU" sz="1800" dirty="0"/>
                        <a:t> девять</a:t>
                      </a:r>
                      <a:r>
                        <a:rPr lang="ru-RU" sz="1800" u="sng" dirty="0"/>
                        <a:t>ю</a:t>
                      </a:r>
                      <a:r>
                        <a:rPr lang="ru-RU" sz="1800" dirty="0"/>
                        <a:t> деревь</a:t>
                      </a:r>
                      <a:r>
                        <a:rPr lang="ru-RU" sz="1800" u="sng" dirty="0"/>
                        <a:t>ями</a:t>
                      </a:r>
                    </a:p>
                  </a:txBody>
                  <a:tcPr/>
                </a:tc>
                <a:extLst>
                  <a:ext uri="{0D108BD9-81ED-4DB2-BD59-A6C34878D82A}">
                    <a16:rowId xmlns:a16="http://schemas.microsoft.com/office/drawing/2014/main" val="2691078819"/>
                  </a:ext>
                </a:extLst>
              </a:tr>
              <a:tr h="654220">
                <a:tc>
                  <a:txBody>
                    <a:bodyPr/>
                    <a:lstStyle/>
                    <a:p>
                      <a:r>
                        <a:rPr lang="ru-RU" sz="1600" dirty="0"/>
                        <a:t>П.П.</a:t>
                      </a:r>
                    </a:p>
                  </a:txBody>
                  <a:tcPr/>
                </a:tc>
                <a:tc>
                  <a:txBody>
                    <a:bodyPr/>
                    <a:lstStyle/>
                    <a:p>
                      <a:r>
                        <a:rPr lang="ru-RU" sz="1200" i="1" dirty="0">
                          <a:solidFill>
                            <a:srgbClr val="0070C0"/>
                          </a:solidFill>
                        </a:rPr>
                        <a:t>Думаю о КОМ/ЧЁМ?</a:t>
                      </a:r>
                    </a:p>
                  </a:txBody>
                  <a:tcPr/>
                </a:tc>
                <a:tc>
                  <a:txBody>
                    <a:bodyPr/>
                    <a:lstStyle/>
                    <a:p>
                      <a:r>
                        <a:rPr lang="ru-RU" sz="1800" dirty="0"/>
                        <a:t>(о) пят</a:t>
                      </a:r>
                      <a:r>
                        <a:rPr lang="ru-RU" sz="1800" u="sng" dirty="0"/>
                        <a:t>и</a:t>
                      </a:r>
                      <a:r>
                        <a:rPr lang="ru-RU" sz="1800" dirty="0"/>
                        <a:t>ст</a:t>
                      </a:r>
                      <a:r>
                        <a:rPr lang="ru-RU" sz="1800" u="sng" dirty="0"/>
                        <a:t>ах</a:t>
                      </a:r>
                      <a:r>
                        <a:rPr lang="ru-RU" sz="1800" dirty="0"/>
                        <a:t> двенадцат</a:t>
                      </a:r>
                      <a:r>
                        <a:rPr lang="ru-RU" sz="1800" u="sng" dirty="0"/>
                        <a:t>и</a:t>
                      </a:r>
                      <a:r>
                        <a:rPr lang="ru-RU" sz="1800" dirty="0"/>
                        <a:t> миллион</a:t>
                      </a:r>
                      <a:r>
                        <a:rPr lang="ru-RU" sz="1800" u="sng" dirty="0"/>
                        <a:t>ах</a:t>
                      </a:r>
                      <a:r>
                        <a:rPr lang="ru-RU" sz="1800" dirty="0"/>
                        <a:t> тр</a:t>
                      </a:r>
                      <a:r>
                        <a:rPr lang="ru-RU" sz="1800" u="sng" dirty="0"/>
                        <a:t>ёх</a:t>
                      </a:r>
                      <a:r>
                        <a:rPr lang="ru-RU" sz="1800" dirty="0"/>
                        <a:t>ст</a:t>
                      </a:r>
                      <a:r>
                        <a:rPr lang="ru-RU" sz="1800" u="sng" dirty="0"/>
                        <a:t>ах</a:t>
                      </a:r>
                      <a:r>
                        <a:rPr lang="ru-RU" sz="1800" dirty="0"/>
                        <a:t> сорок</a:t>
                      </a:r>
                      <a:r>
                        <a:rPr lang="ru-RU" sz="1800" u="sng" dirty="0"/>
                        <a:t>а</a:t>
                      </a:r>
                      <a:r>
                        <a:rPr lang="ru-RU" sz="1800" dirty="0"/>
                        <a:t> шест</a:t>
                      </a:r>
                      <a:r>
                        <a:rPr lang="ru-RU" sz="1800" u="sng" dirty="0"/>
                        <a:t>и</a:t>
                      </a:r>
                      <a:r>
                        <a:rPr lang="ru-RU" sz="1800" dirty="0"/>
                        <a:t> тысяч</a:t>
                      </a:r>
                      <a:r>
                        <a:rPr lang="ru-RU" sz="1800" u="sng" dirty="0"/>
                        <a:t>ах</a:t>
                      </a:r>
                      <a:r>
                        <a:rPr lang="ru-RU" sz="1800" dirty="0"/>
                        <a:t> сем</a:t>
                      </a:r>
                      <a:r>
                        <a:rPr lang="ru-RU" sz="1800" u="sng" dirty="0"/>
                        <a:t>и</a:t>
                      </a:r>
                      <a:r>
                        <a:rPr lang="ru-RU" sz="1800" dirty="0"/>
                        <a:t>ст</a:t>
                      </a:r>
                      <a:r>
                        <a:rPr lang="ru-RU" sz="1800" u="sng" dirty="0"/>
                        <a:t>ах</a:t>
                      </a:r>
                      <a:r>
                        <a:rPr lang="ru-RU" sz="1800" dirty="0"/>
                        <a:t> восьм</a:t>
                      </a:r>
                      <a:r>
                        <a:rPr lang="ru-RU" sz="1800" u="sng" dirty="0"/>
                        <a:t>и</a:t>
                      </a:r>
                      <a:r>
                        <a:rPr lang="ru-RU" sz="1800" dirty="0"/>
                        <a:t>десят</a:t>
                      </a:r>
                      <a:r>
                        <a:rPr lang="ru-RU" sz="1800" u="sng" dirty="0"/>
                        <a:t>и </a:t>
                      </a:r>
                      <a:r>
                        <a:rPr lang="ru-RU" sz="1800" dirty="0"/>
                        <a:t>девят</a:t>
                      </a:r>
                      <a:r>
                        <a:rPr lang="ru-RU" sz="1800" u="sng" dirty="0"/>
                        <a:t>и</a:t>
                      </a:r>
                      <a:r>
                        <a:rPr lang="ru-RU" sz="1800" dirty="0"/>
                        <a:t> деревь</a:t>
                      </a:r>
                      <a:r>
                        <a:rPr lang="ru-RU" sz="1800" u="sng" dirty="0"/>
                        <a:t>ях</a:t>
                      </a:r>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133528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7200" b="1" dirty="0">
                <a:effectLst>
                  <a:outerShdw blurRad="38100" dist="38100" dir="2700000" algn="tl">
                    <a:srgbClr val="000000">
                      <a:alpha val="43137"/>
                    </a:srgbClr>
                  </a:outerShdw>
                </a:effectLst>
                <a:latin typeface="Book Antiqua" panose="02040602050305030304" pitchFamily="18" charset="0"/>
              </a:rPr>
              <a:t>Числительные</a:t>
            </a:r>
            <a:endParaRPr lang="ru-RU" sz="3600" b="1" dirty="0">
              <a:effectLst>
                <a:outerShdw blurRad="38100" dist="38100" dir="2700000" algn="tl">
                  <a:srgbClr val="000000">
                    <a:alpha val="43137"/>
                  </a:srgbClr>
                </a:outerShdw>
              </a:effectLst>
              <a:latin typeface="Book Antiqua" panose="02040602050305030304" pitchFamily="18" charset="0"/>
            </a:endParaRPr>
          </a:p>
        </p:txBody>
      </p:sp>
      <p:sp>
        <p:nvSpPr>
          <p:cNvPr id="5" name="Объект 2">
            <a:extLst>
              <a:ext uri="{FF2B5EF4-FFF2-40B4-BE49-F238E27FC236}">
                <a16:creationId xmlns:a16="http://schemas.microsoft.com/office/drawing/2014/main" id="{15E29724-2DF7-40B1-98D9-4A9C4E7D9618}"/>
              </a:ext>
            </a:extLst>
          </p:cNvPr>
          <p:cNvSpPr txBox="1">
            <a:spLocks/>
          </p:cNvSpPr>
          <p:nvPr/>
        </p:nvSpPr>
        <p:spPr>
          <a:xfrm>
            <a:off x="838200" y="1450428"/>
            <a:ext cx="10515600" cy="484526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Font typeface="Arial" panose="020B0604020202020204" pitchFamily="34" charset="0"/>
              <a:buNone/>
            </a:pPr>
            <a:r>
              <a:rPr lang="ru-RU" sz="1800" b="1" dirty="0">
                <a:solidFill>
                  <a:srgbClr val="000000"/>
                </a:solidFill>
                <a:latin typeface="Arial" panose="020B0604020202020204" pitchFamily="34" charset="0"/>
                <a:ea typeface="Times New Roman" panose="02020603050405020304" pitchFamily="18" charset="0"/>
              </a:rPr>
              <a:t>ТЕКСТ 1.</a:t>
            </a:r>
            <a:endParaRPr lang="ru-RU" sz="1800" dirty="0">
              <a:latin typeface="Times New Roman" panose="02020603050405020304" pitchFamily="18" charset="0"/>
              <a:ea typeface="Times New Roman" panose="02020603050405020304" pitchFamily="18" charset="0"/>
            </a:endParaRPr>
          </a:p>
          <a:p>
            <a:pPr marL="0" indent="0" algn="just">
              <a:lnSpc>
                <a:spcPct val="150000"/>
              </a:lnSpc>
              <a:spcAft>
                <a:spcPts val="1000"/>
              </a:spcAft>
              <a:buFont typeface="Arial" panose="020B0604020202020204" pitchFamily="34" charset="0"/>
              <a:buNone/>
            </a:pPr>
            <a:r>
              <a:rPr lang="ru-RU" sz="20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Набу́хшие</a:t>
            </a:r>
            <a:r>
              <a:rPr lang="ru-RU" sz="2000" dirty="0">
                <a:solidFill>
                  <a:srgbClr val="000000"/>
                </a:solidFill>
                <a:latin typeface="Arial" panose="020B0604020202020204" pitchFamily="34" charset="0"/>
                <a:ea typeface="Calibri" panose="020F0502020204030204" pitchFamily="34" charset="0"/>
                <a:cs typeface="Times New Roman" panose="02020603050405020304" pitchFamily="18" charset="0"/>
              </a:rPr>
              <a:t> семена́ </a:t>
            </a:r>
            <a:r>
              <a:rPr lang="ru-RU" sz="20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теплолюби́вых</a:t>
            </a:r>
            <a:r>
              <a:rPr lang="ru-RU" sz="20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культу́р</a:t>
            </a:r>
            <a:r>
              <a:rPr lang="ru-RU" sz="2000" dirty="0">
                <a:solidFill>
                  <a:srgbClr val="000000"/>
                </a:solidFill>
                <a:latin typeface="Arial" panose="020B0604020202020204" pitchFamily="34" charset="0"/>
                <a:ea typeface="Calibri" panose="020F0502020204030204" pitchFamily="34" charset="0"/>
                <a:cs typeface="Times New Roman" panose="02020603050405020304" pitchFamily="18" charset="0"/>
              </a:rPr>
              <a:t> (огурцы́, </a:t>
            </a:r>
            <a:r>
              <a:rPr lang="ru-RU" sz="20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помидо́ры</a:t>
            </a:r>
            <a:r>
              <a:rPr lang="ru-RU" sz="2000" dirty="0">
                <a:solidFill>
                  <a:srgbClr val="000000"/>
                </a:solidFill>
                <a:latin typeface="Arial" panose="020B0604020202020204" pitchFamily="34" charset="0"/>
                <a:ea typeface="Calibri" panose="020F0502020204030204" pitchFamily="34" charset="0"/>
                <a:cs typeface="Times New Roman" panose="02020603050405020304" pitchFamily="18" charset="0"/>
              </a:rPr>
              <a:t>, кабачки́) можно </a:t>
            </a:r>
            <a:r>
              <a:rPr lang="ru-RU" sz="20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закали́ть</a:t>
            </a:r>
            <a:r>
              <a:rPr lang="ru-RU" sz="2000" dirty="0">
                <a:solidFill>
                  <a:srgbClr val="000000"/>
                </a:solidFill>
                <a:latin typeface="Arial" panose="020B0604020202020204" pitchFamily="34" charset="0"/>
                <a:ea typeface="Calibri" panose="020F0502020204030204" pitchFamily="34" charset="0"/>
                <a:cs typeface="Times New Roman" panose="02020603050405020304" pitchFamily="18" charset="0"/>
              </a:rPr>
              <a:t>, подержав их 20-30 часов в помещении с температурой около 18-25 градусов тепла, а потом на 50-70 часов вынести на холод, поддерживая температуру минус 1-3 градуса. На 3-5 дней раньше образуются </a:t>
            </a:r>
            <a:r>
              <a:rPr lang="ru-RU" sz="20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за́вязи</a:t>
            </a:r>
            <a:r>
              <a:rPr lang="ru-RU" sz="2000" dirty="0">
                <a:solidFill>
                  <a:srgbClr val="000000"/>
                </a:solidFill>
                <a:latin typeface="Arial" panose="020B0604020202020204" pitchFamily="34" charset="0"/>
                <a:ea typeface="Calibri" panose="020F0502020204030204" pitchFamily="34" charset="0"/>
                <a:cs typeface="Times New Roman" panose="02020603050405020304" pitchFamily="18" charset="0"/>
              </a:rPr>
              <a:t> у </a:t>
            </a:r>
            <a:r>
              <a:rPr lang="ru-RU" sz="20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расте́ний</a:t>
            </a:r>
            <a:r>
              <a:rPr lang="ru-RU" sz="20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вы́ращенных</a:t>
            </a:r>
            <a:r>
              <a:rPr lang="ru-RU" sz="2000" dirty="0">
                <a:solidFill>
                  <a:srgbClr val="000000"/>
                </a:solidFill>
                <a:latin typeface="Arial" panose="020B0604020202020204" pitchFamily="34" charset="0"/>
                <a:ea typeface="Calibri" panose="020F0502020204030204" pitchFamily="34" charset="0"/>
                <a:cs typeface="Times New Roman" panose="02020603050405020304" pitchFamily="18" charset="0"/>
              </a:rPr>
              <a:t> из </a:t>
            </a:r>
            <a:r>
              <a:rPr lang="ru-RU" sz="20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семя́н</a:t>
            </a:r>
            <a:r>
              <a:rPr lang="ru-RU" sz="20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огурцо́в</a:t>
            </a:r>
            <a:r>
              <a:rPr lang="ru-RU" sz="2000" dirty="0">
                <a:solidFill>
                  <a:srgbClr val="000000"/>
                </a:solidFill>
                <a:latin typeface="Arial" panose="020B0604020202020204" pitchFamily="34" charset="0"/>
                <a:ea typeface="Calibri" panose="020F0502020204030204" pitchFamily="34" charset="0"/>
                <a:cs typeface="Times New Roman" panose="02020603050405020304" pitchFamily="18" charset="0"/>
              </a:rPr>
              <a:t>, обработанных таким образом. Можно поступить и иначе. </a:t>
            </a:r>
            <a:r>
              <a:rPr lang="ru-RU" sz="20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Проведи́те</a:t>
            </a:r>
            <a:r>
              <a:rPr lang="ru-RU" sz="20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предпосе́вное</a:t>
            </a:r>
            <a:r>
              <a:rPr lang="ru-RU" sz="20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прогрева́ние</a:t>
            </a:r>
            <a:r>
              <a:rPr lang="ru-RU" sz="20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семя́н</a:t>
            </a:r>
            <a:r>
              <a:rPr lang="ru-RU" sz="2000" dirty="0">
                <a:solidFill>
                  <a:srgbClr val="000000"/>
                </a:solidFill>
                <a:latin typeface="Arial" panose="020B0604020202020204" pitchFamily="34" charset="0"/>
                <a:ea typeface="Calibri" panose="020F0502020204030204" pitchFamily="34" charset="0"/>
                <a:cs typeface="Times New Roman" panose="02020603050405020304" pitchFamily="18" charset="0"/>
              </a:rPr>
              <a:t> в течение 1-2 часов от комнатной температуры до плюс 50-60 градусов. И опять на огурцах раньше появятся </a:t>
            </a:r>
            <a:r>
              <a:rPr lang="ru-RU" sz="20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за́вязи</a:t>
            </a:r>
            <a:r>
              <a:rPr lang="ru-RU" sz="2000" dirty="0">
                <a:solidFill>
                  <a:srgbClr val="000000"/>
                </a:solidFill>
                <a:latin typeface="Arial" panose="020B0604020202020204" pitchFamily="34" charset="0"/>
                <a:ea typeface="Calibri" panose="020F0502020204030204" pitchFamily="34" charset="0"/>
                <a:cs typeface="Times New Roman" panose="02020603050405020304" pitchFamily="18" charset="0"/>
              </a:rPr>
              <a:t>. (Из журнала «Юный натуралист»)</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2" name="TextBox 1">
            <a:extLst>
              <a:ext uri="{FF2B5EF4-FFF2-40B4-BE49-F238E27FC236}">
                <a16:creationId xmlns:a16="http://schemas.microsoft.com/office/drawing/2014/main" id="{DD7CB942-7175-1676-C758-3158902CB49C}"/>
              </a:ext>
            </a:extLst>
          </p:cNvPr>
          <p:cNvSpPr txBox="1"/>
          <p:nvPr/>
        </p:nvSpPr>
        <p:spPr>
          <a:xfrm>
            <a:off x="3054350" y="988763"/>
            <a:ext cx="6083300" cy="369332"/>
          </a:xfrm>
          <a:prstGeom prst="rect">
            <a:avLst/>
          </a:prstGeom>
          <a:solidFill>
            <a:srgbClr val="FFFF00"/>
          </a:solidFill>
        </p:spPr>
        <p:txBody>
          <a:bodyPr wrap="square" rtlCol="0">
            <a:spAutoFit/>
          </a:bodyPr>
          <a:lstStyle/>
          <a:p>
            <a:r>
              <a:rPr lang="ru-RU" dirty="0"/>
              <a:t>Прочитайте тексты, запишите числительные словами.</a:t>
            </a:r>
          </a:p>
        </p:txBody>
      </p:sp>
    </p:spTree>
    <p:extLst>
      <p:ext uri="{BB962C8B-B14F-4D97-AF65-F5344CB8AC3E}">
        <p14:creationId xmlns:p14="http://schemas.microsoft.com/office/powerpoint/2010/main" val="33476853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7200" b="1" dirty="0">
                <a:effectLst>
                  <a:outerShdw blurRad="38100" dist="38100" dir="2700000" algn="tl">
                    <a:srgbClr val="000000">
                      <a:alpha val="43137"/>
                    </a:srgbClr>
                  </a:outerShdw>
                </a:effectLst>
                <a:latin typeface="Book Antiqua" panose="02040602050305030304" pitchFamily="18" charset="0"/>
              </a:rPr>
              <a:t>Числительные</a:t>
            </a:r>
            <a:endParaRPr lang="ru-RU" sz="3600" b="1" dirty="0">
              <a:effectLst>
                <a:outerShdw blurRad="38100" dist="38100" dir="2700000" algn="tl">
                  <a:srgbClr val="000000">
                    <a:alpha val="43137"/>
                  </a:srgbClr>
                </a:outerShdw>
              </a:effectLst>
              <a:latin typeface="Book Antiqua" panose="02040602050305030304" pitchFamily="18" charset="0"/>
            </a:endParaRPr>
          </a:p>
        </p:txBody>
      </p:sp>
      <p:sp>
        <p:nvSpPr>
          <p:cNvPr id="6" name="Объект 2">
            <a:extLst>
              <a:ext uri="{FF2B5EF4-FFF2-40B4-BE49-F238E27FC236}">
                <a16:creationId xmlns:a16="http://schemas.microsoft.com/office/drawing/2014/main" id="{5285254C-89A2-456A-88D4-88B985A07DF0}"/>
              </a:ext>
            </a:extLst>
          </p:cNvPr>
          <p:cNvSpPr txBox="1">
            <a:spLocks/>
          </p:cNvSpPr>
          <p:nvPr/>
        </p:nvSpPr>
        <p:spPr>
          <a:xfrm>
            <a:off x="838200" y="1825625"/>
            <a:ext cx="10515600" cy="435133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Font typeface="Arial" panose="020B0604020202020204" pitchFamily="34" charset="0"/>
              <a:buNone/>
            </a:pPr>
            <a:r>
              <a:rPr lang="ru-RU" sz="1800" b="1">
                <a:solidFill>
                  <a:srgbClr val="000000"/>
                </a:solidFill>
                <a:latin typeface="Arial" panose="020B0604020202020204" pitchFamily="34" charset="0"/>
                <a:ea typeface="Times New Roman" panose="02020603050405020304" pitchFamily="18" charset="0"/>
              </a:rPr>
              <a:t>ТЕКСТ 2.</a:t>
            </a:r>
            <a:endParaRPr lang="ru-RU" sz="1800">
              <a:latin typeface="Times New Roman" panose="02020603050405020304" pitchFamily="18" charset="0"/>
              <a:ea typeface="Times New Roman" panose="02020603050405020304" pitchFamily="18" charset="0"/>
            </a:endParaRPr>
          </a:p>
          <a:p>
            <a:pPr marL="0" indent="0" algn="just">
              <a:lnSpc>
                <a:spcPct val="150000"/>
              </a:lnSpc>
              <a:buFont typeface="Arial" panose="020B0604020202020204" pitchFamily="34" charset="0"/>
              <a:buNone/>
            </a:pPr>
            <a:r>
              <a:rPr lang="ru-RU" sz="2400">
                <a:solidFill>
                  <a:srgbClr val="000000"/>
                </a:solidFill>
                <a:latin typeface="Arial" panose="020B0604020202020204" pitchFamily="34" charset="0"/>
                <a:ea typeface="Times New Roman" panose="02020603050405020304" pitchFamily="18" charset="0"/>
              </a:rPr>
              <a:t>В прошлом тысячелетии было обнаружено несколько пар альбатро́сов, счита́вшихся истреблёнными, на уединённом островке́ примерно в 700 километрах южнее Токио. Это уникальное место начали строго охранять. Через 5 лет там стало уже 50 пар. Альбатро́сы гнездя́тся не ежегодно. Зато они живут очень долго, до 80 лет. За ко́рмом для птенца́ родители летают очень далеко, до 200 километров от гнезда́. (Из журнала «Юный натуралист»)</a:t>
            </a:r>
            <a:endParaRPr lang="ru-RU" sz="240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225903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7200" b="1" dirty="0">
                <a:effectLst>
                  <a:outerShdw blurRad="38100" dist="38100" dir="2700000" algn="tl">
                    <a:srgbClr val="000000">
                      <a:alpha val="43137"/>
                    </a:srgbClr>
                  </a:outerShdw>
                </a:effectLst>
                <a:latin typeface="Book Antiqua" panose="02040602050305030304" pitchFamily="18" charset="0"/>
              </a:rPr>
              <a:t>Числительные</a:t>
            </a:r>
            <a:endParaRPr lang="ru-RU" sz="3600" b="1" dirty="0">
              <a:effectLst>
                <a:outerShdw blurRad="38100" dist="38100" dir="2700000" algn="tl">
                  <a:srgbClr val="000000">
                    <a:alpha val="43137"/>
                  </a:srgbClr>
                </a:outerShdw>
              </a:effectLst>
              <a:latin typeface="Book Antiqua" panose="02040602050305030304" pitchFamily="18" charset="0"/>
            </a:endParaRPr>
          </a:p>
        </p:txBody>
      </p:sp>
      <p:sp>
        <p:nvSpPr>
          <p:cNvPr id="6" name="Объект 2">
            <a:extLst>
              <a:ext uri="{FF2B5EF4-FFF2-40B4-BE49-F238E27FC236}">
                <a16:creationId xmlns:a16="http://schemas.microsoft.com/office/drawing/2014/main" id="{0565BD44-ED30-46CF-88A1-390FFCDA73A6}"/>
              </a:ext>
            </a:extLst>
          </p:cNvPr>
          <p:cNvSpPr txBox="1">
            <a:spLocks/>
          </p:cNvSpPr>
          <p:nvPr/>
        </p:nvSpPr>
        <p:spPr>
          <a:xfrm>
            <a:off x="838200" y="1825625"/>
            <a:ext cx="10515600" cy="4351338"/>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Font typeface="Arial" panose="020B0604020202020204" pitchFamily="34" charset="0"/>
              <a:buNone/>
            </a:pPr>
            <a:r>
              <a:rPr lang="ru-RU" sz="1800" b="1">
                <a:solidFill>
                  <a:srgbClr val="000000"/>
                </a:solidFill>
                <a:latin typeface="Arial" panose="020B0604020202020204" pitchFamily="34" charset="0"/>
                <a:ea typeface="Times New Roman" panose="02020603050405020304" pitchFamily="18" charset="0"/>
              </a:rPr>
              <a:t>ТЕКСТ 3.</a:t>
            </a:r>
            <a:endParaRPr lang="ru-RU" sz="1800">
              <a:latin typeface="Times New Roman" panose="02020603050405020304" pitchFamily="18" charset="0"/>
              <a:ea typeface="Times New Roman" panose="02020603050405020304" pitchFamily="18" charset="0"/>
            </a:endParaRPr>
          </a:p>
          <a:p>
            <a:pPr marL="0" indent="0" algn="just">
              <a:lnSpc>
                <a:spcPct val="150000"/>
              </a:lnSpc>
              <a:buFont typeface="Arial" panose="020B0604020202020204" pitchFamily="34" charset="0"/>
              <a:buNone/>
            </a:pPr>
            <a:r>
              <a:rPr lang="ru-RU" sz="2400">
                <a:solidFill>
                  <a:srgbClr val="000000"/>
                </a:solidFill>
                <a:latin typeface="Arial" panose="020B0604020202020204" pitchFamily="34" charset="0"/>
                <a:ea typeface="Times New Roman" panose="02020603050405020304" pitchFamily="18" charset="0"/>
              </a:rPr>
              <a:t>Опытные птицево́ды-любители для птицы загота́вливают больше ква́шеной капу́сты, чем зерна́, загота́вливая её на́ зиму по 600-700 килограммов. Если курица снесёт за год 200 яиц, она должна затратить, а значит, и получить с кормом много ка́льция. Поэтому кормить нужно птицу качественно и пита́тельно, чтобы она не испытывала недостатка в минеральных веществах. Для 20 кур вполне хватит корму́шки длиной не менее 110, шириной не менее 24, высотой 13 сантиметров. (Из журнала «Юный натуралист»)</a:t>
            </a:r>
            <a:endParaRPr lang="ru-RU" sz="240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163189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7200" b="1" dirty="0">
                <a:effectLst>
                  <a:outerShdw blurRad="38100" dist="38100" dir="2700000" algn="tl">
                    <a:srgbClr val="000000">
                      <a:alpha val="43137"/>
                    </a:srgbClr>
                  </a:outerShdw>
                </a:effectLst>
                <a:latin typeface="Book Antiqua" panose="02040602050305030304" pitchFamily="18" charset="0"/>
              </a:rPr>
              <a:t>Числительные</a:t>
            </a:r>
            <a:endParaRPr lang="ru-RU" sz="3600" b="1" dirty="0">
              <a:effectLst>
                <a:outerShdw blurRad="38100" dist="38100" dir="2700000" algn="tl">
                  <a:srgbClr val="000000">
                    <a:alpha val="43137"/>
                  </a:srgbClr>
                </a:outerShdw>
              </a:effectLst>
              <a:latin typeface="Book Antiqua" panose="02040602050305030304" pitchFamily="18" charset="0"/>
            </a:endParaRPr>
          </a:p>
        </p:txBody>
      </p:sp>
      <p:sp>
        <p:nvSpPr>
          <p:cNvPr id="6" name="Объект 2">
            <a:extLst>
              <a:ext uri="{FF2B5EF4-FFF2-40B4-BE49-F238E27FC236}">
                <a16:creationId xmlns:a16="http://schemas.microsoft.com/office/drawing/2014/main" id="{9EC018C5-DE3A-469E-B500-5568323DF0F3}"/>
              </a:ext>
            </a:extLst>
          </p:cNvPr>
          <p:cNvSpPr txBox="1">
            <a:spLocks/>
          </p:cNvSpPr>
          <p:nvPr/>
        </p:nvSpPr>
        <p:spPr>
          <a:xfrm>
            <a:off x="838200" y="1387366"/>
            <a:ext cx="10515600" cy="4789597"/>
          </a:xfrm>
          <a:prstGeom prst="rect">
            <a:avLst/>
          </a:prstGeom>
        </p:spPr>
        <p:txBody>
          <a:bodyPr>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250000"/>
              </a:lnSpc>
              <a:buFont typeface="Arial" panose="020B0604020202020204" pitchFamily="34" charset="0"/>
              <a:buNone/>
            </a:pPr>
            <a:r>
              <a:rPr lang="ru-RU" sz="5500" b="1" dirty="0">
                <a:solidFill>
                  <a:srgbClr val="000000"/>
                </a:solidFill>
                <a:latin typeface="Verdana" panose="020B0604030504040204" pitchFamily="34" charset="0"/>
                <a:ea typeface="Times New Roman" panose="02020603050405020304" pitchFamily="18" charset="0"/>
              </a:rPr>
              <a:t>ЭКРАН КРИМИНАЛЬНЫХ СООБЩЕНИЙ.</a:t>
            </a:r>
            <a:endParaRPr lang="ru-RU" sz="5500" dirty="0">
              <a:latin typeface="Times New Roman" panose="02020603050405020304" pitchFamily="18" charset="0"/>
              <a:ea typeface="Times New Roman" panose="02020603050405020304" pitchFamily="18" charset="0"/>
            </a:endParaRPr>
          </a:p>
          <a:p>
            <a:pPr marL="0" indent="0" algn="just">
              <a:lnSpc>
                <a:spcPct val="170000"/>
              </a:lnSpc>
              <a:spcBef>
                <a:spcPts val="0"/>
              </a:spcBef>
              <a:buFont typeface="Arial" panose="020B0604020202020204" pitchFamily="34" charset="0"/>
              <a:buNone/>
            </a:pPr>
            <a:r>
              <a:rPr lang="ru-RU" sz="6200" dirty="0">
                <a:solidFill>
                  <a:srgbClr val="000000"/>
                </a:solidFill>
                <a:latin typeface="Verdana" panose="020B0604030504040204" pitchFamily="34" charset="0"/>
                <a:ea typeface="Times New Roman" panose="02020603050405020304" pitchFamily="18" charset="0"/>
              </a:rPr>
              <a:t>Гражданка Мухина, найдя кошелёк с </a:t>
            </a:r>
            <a:r>
              <a:rPr lang="ru-RU" sz="6200" u="sng" dirty="0">
                <a:solidFill>
                  <a:srgbClr val="000000"/>
                </a:solidFill>
                <a:latin typeface="Verdana" panose="020B0604030504040204" pitchFamily="34" charset="0"/>
                <a:ea typeface="Times New Roman" panose="02020603050405020304" pitchFamily="18" charset="0"/>
              </a:rPr>
              <a:t>562 093</a:t>
            </a:r>
            <a:r>
              <a:rPr lang="ru-RU" sz="6200" dirty="0">
                <a:solidFill>
                  <a:srgbClr val="000000"/>
                </a:solidFill>
                <a:latin typeface="Verdana" panose="020B0604030504040204" pitchFamily="34" charset="0"/>
                <a:ea typeface="Times New Roman" panose="02020603050405020304" pitchFamily="18" charset="0"/>
              </a:rPr>
              <a:t> рублями, приобрела самовар стоимостью около </a:t>
            </a:r>
            <a:r>
              <a:rPr lang="ru-RU" sz="6200" u="sng" dirty="0">
                <a:solidFill>
                  <a:srgbClr val="000000"/>
                </a:solidFill>
                <a:latin typeface="Verdana" panose="020B0604030504040204" pitchFamily="34" charset="0"/>
                <a:ea typeface="Times New Roman" panose="02020603050405020304" pitchFamily="18" charset="0"/>
              </a:rPr>
              <a:t>250 600</a:t>
            </a:r>
            <a:r>
              <a:rPr lang="ru-RU" sz="6200" dirty="0">
                <a:solidFill>
                  <a:srgbClr val="000000"/>
                </a:solidFill>
                <a:latin typeface="Verdana" panose="020B0604030504040204" pitchFamily="34" charset="0"/>
                <a:ea typeface="Times New Roman" panose="02020603050405020304" pitchFamily="18" charset="0"/>
              </a:rPr>
              <a:t> рублей, а также чай, сахар и кондитерские изделия на сумму свыше </a:t>
            </a:r>
            <a:r>
              <a:rPr lang="ru-RU" sz="6200" u="sng" dirty="0">
                <a:solidFill>
                  <a:srgbClr val="000000"/>
                </a:solidFill>
                <a:latin typeface="Verdana" panose="020B0604030504040204" pitchFamily="34" charset="0"/>
                <a:ea typeface="Times New Roman" panose="02020603050405020304" pitchFamily="18" charset="0"/>
              </a:rPr>
              <a:t>340 900</a:t>
            </a:r>
            <a:r>
              <a:rPr lang="ru-RU" sz="6200" dirty="0">
                <a:solidFill>
                  <a:srgbClr val="000000"/>
                </a:solidFill>
                <a:latin typeface="Verdana" panose="020B0604030504040204" pitchFamily="34" charset="0"/>
                <a:ea typeface="Times New Roman" panose="02020603050405020304" pitchFamily="18" charset="0"/>
              </a:rPr>
              <a:t> рублей, прибавив к найденным </a:t>
            </a:r>
            <a:r>
              <a:rPr lang="ru-RU" sz="6200" u="sng" dirty="0">
                <a:solidFill>
                  <a:srgbClr val="000000"/>
                </a:solidFill>
                <a:latin typeface="Verdana" panose="020B0604030504040204" pitchFamily="34" charset="0"/>
                <a:ea typeface="Times New Roman" panose="02020603050405020304" pitchFamily="18" charset="0"/>
              </a:rPr>
              <a:t>562 093</a:t>
            </a:r>
            <a:r>
              <a:rPr lang="ru-RU" sz="6200" dirty="0">
                <a:solidFill>
                  <a:srgbClr val="000000"/>
                </a:solidFill>
                <a:latin typeface="Verdana" panose="020B0604030504040204" pitchFamily="34" charset="0"/>
                <a:ea typeface="Times New Roman" panose="02020603050405020304" pitchFamily="18" charset="0"/>
              </a:rPr>
              <a:t> рублям ещё кое-что из личных сбережений. Собравшимся у Мухиной </a:t>
            </a:r>
            <a:r>
              <a:rPr lang="ru-RU" sz="6200" u="sng" dirty="0">
                <a:solidFill>
                  <a:srgbClr val="000000"/>
                </a:solidFill>
                <a:latin typeface="Verdana" panose="020B0604030504040204" pitchFamily="34" charset="0"/>
                <a:ea typeface="Times New Roman" panose="02020603050405020304" pitchFamily="18" charset="0"/>
              </a:rPr>
              <a:t>187</a:t>
            </a:r>
            <a:r>
              <a:rPr lang="ru-RU" sz="6200" dirty="0">
                <a:solidFill>
                  <a:srgbClr val="000000"/>
                </a:solidFill>
                <a:latin typeface="Verdana" panose="020B0604030504040204" pitchFamily="34" charset="0"/>
                <a:ea typeface="Times New Roman" panose="02020603050405020304" pitchFamily="18" charset="0"/>
              </a:rPr>
              <a:t> гостям было предложено роскошное угощение. На </a:t>
            </a:r>
            <a:r>
              <a:rPr lang="ru-RU" sz="6200" u="sng" dirty="0">
                <a:solidFill>
                  <a:srgbClr val="000000"/>
                </a:solidFill>
                <a:latin typeface="Verdana" panose="020B0604030504040204" pitchFamily="34" charset="0"/>
                <a:ea typeface="Times New Roman" panose="02020603050405020304" pitchFamily="18" charset="0"/>
              </a:rPr>
              <a:t>38-ой</a:t>
            </a:r>
            <a:r>
              <a:rPr lang="ru-RU" sz="6200" dirty="0">
                <a:solidFill>
                  <a:srgbClr val="000000"/>
                </a:solidFill>
                <a:latin typeface="Verdana" panose="020B0604030504040204" pitchFamily="34" charset="0"/>
                <a:ea typeface="Times New Roman" panose="02020603050405020304" pitchFamily="18" charset="0"/>
              </a:rPr>
              <a:t> минуте пира на хозяйку напал некто Пауков, но гости, увлечённые едой, не обратили на это внимания. Спас Мухину оперуполномоченный Комаров (на его счету уже </a:t>
            </a:r>
            <a:r>
              <a:rPr lang="ru-RU" sz="6200" u="sng" dirty="0">
                <a:solidFill>
                  <a:srgbClr val="000000"/>
                </a:solidFill>
                <a:latin typeface="Verdana" panose="020B0604030504040204" pitchFamily="34" charset="0"/>
                <a:ea typeface="Times New Roman" panose="02020603050405020304" pitchFamily="18" charset="0"/>
              </a:rPr>
              <a:t>265</a:t>
            </a:r>
            <a:r>
              <a:rPr lang="ru-RU" sz="6200" dirty="0">
                <a:solidFill>
                  <a:srgbClr val="000000"/>
                </a:solidFill>
                <a:latin typeface="Verdana" panose="020B0604030504040204" pitchFamily="34" charset="0"/>
                <a:ea typeface="Times New Roman" panose="02020603050405020304" pitchFamily="18" charset="0"/>
              </a:rPr>
              <a:t> подобных операций). Видно, жалеет теперь Мухина о </a:t>
            </a:r>
            <a:r>
              <a:rPr lang="ru-RU" sz="6200" u="sng" dirty="0">
                <a:solidFill>
                  <a:srgbClr val="000000"/>
                </a:solidFill>
                <a:latin typeface="Verdana" panose="020B0604030504040204" pitchFamily="34" charset="0"/>
                <a:ea typeface="Times New Roman" panose="02020603050405020304" pitchFamily="18" charset="0"/>
              </a:rPr>
              <a:t>590 500</a:t>
            </a:r>
            <a:r>
              <a:rPr lang="ru-RU" sz="6200" dirty="0">
                <a:solidFill>
                  <a:srgbClr val="000000"/>
                </a:solidFill>
                <a:latin typeface="Verdana" panose="020B0604030504040204" pitchFamily="34" charset="0"/>
                <a:ea typeface="Times New Roman" panose="02020603050405020304" pitchFamily="18" charset="0"/>
              </a:rPr>
              <a:t> рублях, потраченных на негодяев гостей!</a:t>
            </a:r>
            <a:endParaRPr lang="ru-RU" sz="6200" dirty="0"/>
          </a:p>
        </p:txBody>
      </p:sp>
    </p:spTree>
    <p:extLst>
      <p:ext uri="{BB962C8B-B14F-4D97-AF65-F5344CB8AC3E}">
        <p14:creationId xmlns:p14="http://schemas.microsoft.com/office/powerpoint/2010/main" val="765677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C1ECB4-FB36-C886-B43E-69905F61F9DB}"/>
              </a:ext>
            </a:extLst>
          </p:cNvPr>
          <p:cNvSpPr>
            <a:spLocks noGrp="1"/>
          </p:cNvSpPr>
          <p:nvPr>
            <p:ph type="ctrTitle"/>
          </p:nvPr>
        </p:nvSpPr>
        <p:spPr>
          <a:xfrm>
            <a:off x="1524000" y="427182"/>
            <a:ext cx="9144000" cy="1696258"/>
          </a:xfrm>
          <a:ln>
            <a:noFill/>
          </a:ln>
          <a:effectLst>
            <a:outerShdw blurRad="50800" dist="50800" dir="5400000" algn="ctr" rotWithShape="0">
              <a:srgbClr val="F0F6C1"/>
            </a:outerShdw>
          </a:effectLst>
        </p:spPr>
        <p:txBody>
          <a:bodyPr>
            <a:normAutofit fontScale="90000"/>
          </a:bodyPr>
          <a:lstStyle/>
          <a:p>
            <a:r>
              <a:rPr lang="ru-RU" b="1" dirty="0">
                <a:ln>
                  <a:solidFill>
                    <a:schemeClr val="accent6">
                      <a:lumMod val="50000"/>
                    </a:schemeClr>
                  </a:solidFill>
                </a:ln>
                <a:effectLst>
                  <a:outerShdw blurRad="50800" dist="38100" dir="2700000" algn="tl" rotWithShape="0">
                    <a:schemeClr val="accent4">
                      <a:lumMod val="75000"/>
                      <a:alpha val="40000"/>
                    </a:schemeClr>
                  </a:outerShdw>
                </a:effectLst>
              </a:rPr>
              <a:t>Домашнее задание</a:t>
            </a:r>
            <a:br>
              <a:rPr lang="ru-RU" b="1" dirty="0">
                <a:ln>
                  <a:solidFill>
                    <a:schemeClr val="accent6">
                      <a:lumMod val="50000"/>
                    </a:schemeClr>
                  </a:solidFill>
                </a:ln>
                <a:effectLst>
                  <a:outerShdw blurRad="50800" dist="38100" dir="2700000" algn="tl" rotWithShape="0">
                    <a:schemeClr val="accent4">
                      <a:lumMod val="75000"/>
                      <a:alpha val="40000"/>
                    </a:schemeClr>
                  </a:outerShdw>
                </a:effectLst>
              </a:rPr>
            </a:br>
            <a:r>
              <a:rPr lang="ru-RU" b="1" dirty="0">
                <a:ln>
                  <a:solidFill>
                    <a:schemeClr val="accent6">
                      <a:lumMod val="50000"/>
                    </a:schemeClr>
                  </a:solidFill>
                </a:ln>
                <a:effectLst>
                  <a:outerShdw blurRad="50800" dist="38100" dir="2700000" algn="tl" rotWithShape="0">
                    <a:schemeClr val="accent4">
                      <a:lumMod val="75000"/>
                      <a:alpha val="40000"/>
                    </a:schemeClr>
                  </a:outerShdw>
                </a:effectLst>
              </a:rPr>
              <a:t>на 29 сентября</a:t>
            </a:r>
          </a:p>
        </p:txBody>
      </p:sp>
      <p:sp>
        <p:nvSpPr>
          <p:cNvPr id="4" name="Текст 2">
            <a:extLst>
              <a:ext uri="{FF2B5EF4-FFF2-40B4-BE49-F238E27FC236}">
                <a16:creationId xmlns:a16="http://schemas.microsoft.com/office/drawing/2014/main" id="{121B60A0-5866-FD73-2062-4E944968C025}"/>
              </a:ext>
            </a:extLst>
          </p:cNvPr>
          <p:cNvSpPr>
            <a:spLocks noGrp="1"/>
          </p:cNvSpPr>
          <p:nvPr>
            <p:ph type="subTitle" idx="1"/>
          </p:nvPr>
        </p:nvSpPr>
        <p:spPr>
          <a:xfrm>
            <a:off x="379412" y="2368088"/>
            <a:ext cx="9463088" cy="4062730"/>
          </a:xfrm>
          <a:gradFill flip="none" rotWithShape="1">
            <a:gsLst>
              <a:gs pos="79000">
                <a:srgbClr val="F0F6C1"/>
              </a:gs>
              <a:gs pos="14000">
                <a:srgbClr val="B9D79F"/>
              </a:gs>
              <a:gs pos="56000">
                <a:srgbClr val="FFFFE5"/>
              </a:gs>
              <a:gs pos="100000">
                <a:schemeClr val="accent4">
                  <a:lumMod val="20000"/>
                  <a:lumOff val="80000"/>
                </a:schemeClr>
              </a:gs>
            </a:gsLst>
            <a:lin ang="18900000" scaled="1"/>
            <a:tileRect/>
          </a:gradFill>
        </p:spPr>
        <p:txBody>
          <a:bodyPr>
            <a:noAutofit/>
          </a:bodyPr>
          <a:lstStyle/>
          <a:p>
            <a:pPr marL="0" indent="0" algn="l">
              <a:lnSpc>
                <a:spcPct val="150000"/>
              </a:lnSpc>
              <a:spcBef>
                <a:spcPts val="1200"/>
              </a:spcBef>
              <a:buNone/>
            </a:pPr>
            <a:r>
              <a:rPr lang="ru-RU" sz="2800" dirty="0">
                <a:solidFill>
                  <a:schemeClr val="tx1"/>
                </a:solidFill>
              </a:rPr>
              <a:t>1. Тест по теме «Где-куда-откуда».</a:t>
            </a:r>
          </a:p>
          <a:p>
            <a:pPr marL="0" indent="0" algn="l">
              <a:lnSpc>
                <a:spcPct val="150000"/>
              </a:lnSpc>
              <a:spcBef>
                <a:spcPts val="1200"/>
              </a:spcBef>
              <a:buNone/>
            </a:pPr>
            <a:r>
              <a:rPr lang="ru-RU" sz="2800" dirty="0"/>
              <a:t>2. Тест по теме «Даты».</a:t>
            </a:r>
          </a:p>
          <a:p>
            <a:pPr marL="0" indent="0" algn="l">
              <a:lnSpc>
                <a:spcPct val="150000"/>
              </a:lnSpc>
              <a:spcBef>
                <a:spcPts val="1200"/>
              </a:spcBef>
              <a:buNone/>
            </a:pPr>
            <a:r>
              <a:rPr lang="ru-RU" sz="2800" dirty="0">
                <a:solidFill>
                  <a:srgbClr val="3A2C00"/>
                </a:solidFill>
              </a:rPr>
              <a:t>3. Тест по теме «Числительные».</a:t>
            </a:r>
          </a:p>
        </p:txBody>
      </p:sp>
      <p:sp>
        <p:nvSpPr>
          <p:cNvPr id="3" name="TextBox 2">
            <a:extLst>
              <a:ext uri="{FF2B5EF4-FFF2-40B4-BE49-F238E27FC236}">
                <a16:creationId xmlns:a16="http://schemas.microsoft.com/office/drawing/2014/main" id="{5127D2D7-42B5-ADB8-B0F2-473ED72A2A19}"/>
              </a:ext>
            </a:extLst>
          </p:cNvPr>
          <p:cNvSpPr txBox="1"/>
          <p:nvPr/>
        </p:nvSpPr>
        <p:spPr>
          <a:xfrm>
            <a:off x="4697730" y="5629248"/>
            <a:ext cx="2541270" cy="369332"/>
          </a:xfrm>
          <a:prstGeom prst="rect">
            <a:avLst/>
          </a:prstGeom>
          <a:solidFill>
            <a:srgbClr val="FFFF00"/>
          </a:solidFill>
        </p:spPr>
        <p:txBody>
          <a:bodyPr wrap="square" rtlCol="0">
            <a:spAutoFit/>
          </a:bodyPr>
          <a:lstStyle/>
          <a:p>
            <a:r>
              <a:rPr lang="ru-RU" dirty="0"/>
              <a:t>Ссылки см. на сайте. </a:t>
            </a:r>
          </a:p>
        </p:txBody>
      </p:sp>
      <p:pic>
        <p:nvPicPr>
          <p:cNvPr id="6" name="Рисунок 5">
            <a:extLst>
              <a:ext uri="{FF2B5EF4-FFF2-40B4-BE49-F238E27FC236}">
                <a16:creationId xmlns:a16="http://schemas.microsoft.com/office/drawing/2014/main" id="{7400AB6A-6BE3-CBED-FE02-0D59ADD93FAE}"/>
              </a:ext>
            </a:extLst>
          </p:cNvPr>
          <p:cNvPicPr>
            <a:picLocks noChangeAspect="1"/>
          </p:cNvPicPr>
          <p:nvPr/>
        </p:nvPicPr>
        <p:blipFill>
          <a:blip r:embed="rId2"/>
          <a:stretch>
            <a:fillRect/>
          </a:stretch>
        </p:blipFill>
        <p:spPr>
          <a:xfrm>
            <a:off x="5867400" y="4978287"/>
            <a:ext cx="1524000" cy="352425"/>
          </a:xfrm>
          <a:prstGeom prst="rect">
            <a:avLst/>
          </a:prstGeom>
        </p:spPr>
      </p:pic>
      <p:pic>
        <p:nvPicPr>
          <p:cNvPr id="9" name="Рисунок 8">
            <a:extLst>
              <a:ext uri="{FF2B5EF4-FFF2-40B4-BE49-F238E27FC236}">
                <a16:creationId xmlns:a16="http://schemas.microsoft.com/office/drawing/2014/main" id="{ECE5D594-8C5E-1C72-4381-BA32E3C94913}"/>
              </a:ext>
            </a:extLst>
          </p:cNvPr>
          <p:cNvPicPr>
            <a:picLocks noChangeAspect="1"/>
          </p:cNvPicPr>
          <p:nvPr/>
        </p:nvPicPr>
        <p:blipFill>
          <a:blip r:embed="rId3"/>
          <a:stretch>
            <a:fillRect/>
          </a:stretch>
        </p:blipFill>
        <p:spPr>
          <a:xfrm>
            <a:off x="6373163" y="2123440"/>
            <a:ext cx="2844800" cy="1876358"/>
          </a:xfrm>
          <a:prstGeom prst="rect">
            <a:avLst/>
          </a:prstGeom>
        </p:spPr>
      </p:pic>
      <p:sp>
        <p:nvSpPr>
          <p:cNvPr id="10" name="Стрелка: изогнутая вверх 9">
            <a:extLst>
              <a:ext uri="{FF2B5EF4-FFF2-40B4-BE49-F238E27FC236}">
                <a16:creationId xmlns:a16="http://schemas.microsoft.com/office/drawing/2014/main" id="{92C9F681-9D63-5AE9-BABD-0A7C7EE0396E}"/>
              </a:ext>
            </a:extLst>
          </p:cNvPr>
          <p:cNvSpPr/>
          <p:nvPr/>
        </p:nvSpPr>
        <p:spPr>
          <a:xfrm flipV="1">
            <a:off x="5473699" y="4394199"/>
            <a:ext cx="1864663" cy="584086"/>
          </a:xfrm>
          <a:prstGeom prst="bentUpArrow">
            <a:avLst>
              <a:gd name="adj1" fmla="val 16866"/>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право 10">
            <a:extLst>
              <a:ext uri="{FF2B5EF4-FFF2-40B4-BE49-F238E27FC236}">
                <a16:creationId xmlns:a16="http://schemas.microsoft.com/office/drawing/2014/main" id="{1C99CCB0-DE1D-FEAE-67A5-0F984A27DE2B}"/>
              </a:ext>
            </a:extLst>
          </p:cNvPr>
          <p:cNvSpPr/>
          <p:nvPr/>
        </p:nvSpPr>
        <p:spPr>
          <a:xfrm rot="2053889">
            <a:off x="5638800" y="2884729"/>
            <a:ext cx="914400" cy="2619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право 11">
            <a:extLst>
              <a:ext uri="{FF2B5EF4-FFF2-40B4-BE49-F238E27FC236}">
                <a16:creationId xmlns:a16="http://schemas.microsoft.com/office/drawing/2014/main" id="{B62A0756-C6C5-914A-E68B-EA4C4AEFFDE6}"/>
              </a:ext>
            </a:extLst>
          </p:cNvPr>
          <p:cNvSpPr/>
          <p:nvPr/>
        </p:nvSpPr>
        <p:spPr>
          <a:xfrm rot="213813" flipV="1">
            <a:off x="4200651" y="3483633"/>
            <a:ext cx="2197059" cy="336084"/>
          </a:xfrm>
          <a:prstGeom prst="rightArrow">
            <a:avLst>
              <a:gd name="adj1" fmla="val 40605"/>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89175670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2716</TotalTime>
  <Words>1719</Words>
  <Application>Microsoft Office PowerPoint</Application>
  <PresentationFormat>Широкоэкранный</PresentationFormat>
  <Paragraphs>221</Paragraphs>
  <Slides>25</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25</vt:i4>
      </vt:variant>
    </vt:vector>
  </HeadingPairs>
  <TitlesOfParts>
    <vt:vector size="32" baseType="lpstr">
      <vt:lpstr>Arial</vt:lpstr>
      <vt:lpstr>Book Antiqua</vt:lpstr>
      <vt:lpstr>Calibri</vt:lpstr>
      <vt:lpstr>Calibri Light</vt:lpstr>
      <vt:lpstr>Times New Roman</vt:lpstr>
      <vt:lpstr>Verdana</vt:lpstr>
      <vt:lpstr>Тема Office</vt:lpstr>
      <vt:lpstr>Материалы для самостоятельного изучения в случае невозможности проведения урока</vt:lpstr>
      <vt:lpstr>Домашнее задание на 22 сентября</vt:lpstr>
      <vt:lpstr>Домашнее задание пришлите на почту elviguseva@mail.ru.</vt:lpstr>
      <vt:lpstr>Даты и числительные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Домашнее задание на 29 сентября</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курс</dc:title>
  <dc:creator>Гусева</dc:creator>
  <cp:lastModifiedBy>Гусева</cp:lastModifiedBy>
  <cp:revision>16</cp:revision>
  <dcterms:created xsi:type="dcterms:W3CDTF">2022-09-08T18:19:55Z</dcterms:created>
  <dcterms:modified xsi:type="dcterms:W3CDTF">2022-09-22T23:47:17Z</dcterms:modified>
</cp:coreProperties>
</file>